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Relationships xmlns="http://schemas.openxmlformats.org/package/2006/relationships"><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
  </p:notesMasterIdLst>
  <p:handoutMasterIdLst>
    <p:handoutMasterId r:id="rId4"/>
  </p:handoutMasterIdLst>
  <p:sldIdLst>
    <p:sldId id="260" r:id="rId5"/>
    <p:sldId id="257" r:id="rId6"/>
    <p:sldId id="259" r:id="rId7"/>
    <p:sldId id="262" r:id="rId8"/>
    <p:sldId id="274" r:id="rId9"/>
    <p:sldId id="275" r:id="rId10"/>
    <p:sldId id="276" r:id="rId11"/>
    <p:sldId id="277" r:id="rId12"/>
    <p:sldId id="278" r:id="rId13"/>
    <p:sldId id="280" r:id="rId14"/>
    <p:sldId id="281" r:id="rId15"/>
    <p:sldId id="282" r:id="rId16"/>
    <p:sldId id="283" r:id="rId17"/>
    <p:sldId id="258" r:id="rId18"/>
    <p:sldId id="263" r:id="rId19"/>
    <p:sldId id="296" r:id="rId20"/>
    <p:sldId id="297" r:id="rId21"/>
    <p:sldId id="284" r:id="rId22"/>
    <p:sldId id="285" r:id="rId23"/>
    <p:sldId id="286" r:id="rId24"/>
    <p:sldId id="300" r:id="rId25"/>
    <p:sldId id="302" r:id="rId26"/>
    <p:sldId id="301" r:id="rId27"/>
    <p:sldId id="289" r:id="rId28"/>
    <p:sldId id="290" r:id="rId29"/>
    <p:sldId id="291" r:id="rId30"/>
    <p:sldId id="299" r:id="rId31"/>
    <p:sldId id="292" r:id="rId32"/>
    <p:sldId id="293" r:id="rId33"/>
    <p:sldId id="294" r:id="rId3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櫻井　良子" initials="櫻井　良子" lastIdx="1" clrIdx="0">
    <p:extLst>
      <p:ext uri="{19B8F6BF-5375-455C-9EA6-DF929625EA0E}">
        <p15:presenceInfo xmlns:p15="http://schemas.microsoft.com/office/powerpoint/2012/main" userId="S-1-5-21-323100628-3500467144-3298809064-713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rgbClr val="00000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5"/>
    <p:restoredTop sz="94660"/>
  </p:normalViewPr>
  <p:slideViewPr>
    <p:cSldViewPr>
      <p:cViewPr varScale="1">
        <p:scale>
          <a:sx n="67" d="100"/>
          <a:sy n="67" d="100"/>
        </p:scale>
        <p:origin x="-1458" y="-12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Relationships xmlns="http://schemas.openxmlformats.org/package/2006/relationships"><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notesMaster" Target="notesMasters/notesMaster1.xml" /><Relationship Id="rId4" Type="http://schemas.openxmlformats.org/officeDocument/2006/relationships/handoutMaster" Target="handoutMasters/handout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slide" Target="slides/slide28.xml" /><Relationship Id="rId33" Type="http://schemas.openxmlformats.org/officeDocument/2006/relationships/slide" Target="slides/slide29.xml" /><Relationship Id="rId34" Type="http://schemas.openxmlformats.org/officeDocument/2006/relationships/slide" Target="slides/slide30.xml" /><Relationship Id="rId35" Type="http://schemas.openxmlformats.org/officeDocument/2006/relationships/presProps" Target="presProps.xml" /><Relationship Id="rId36" Type="http://schemas.openxmlformats.org/officeDocument/2006/relationships/viewProps" Target="viewProps.xml" /><Relationship Id="rId37" Type="http://schemas.openxmlformats.org/officeDocument/2006/relationships/tableStyles" Target="tableStyles.xml" /><Relationship Id="rId38" Type="http://schemas.openxmlformats.org/officeDocument/2006/relationships/commentAuthors" Target="commentAuthors.xml" /></Relationships>
</file>

<file path=ppt/handoutMasters/_rels/handoutMaster1.xml.rels><?xml version="1.0" encoding="UTF-8"?><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1" y="1"/>
            <a:ext cx="2949787" cy="496967"/>
          </a:xfrm>
          <a:prstGeom prst="rect">
            <a:avLst/>
          </a:prstGeom>
        </p:spPr>
        <p:txBody>
          <a:bodyPr vert="horz" lIns="92226" tIns="46113" rIns="92226" bIns="46113" rtlCol="0"/>
          <a:lstStyle>
            <a:lvl1pPr algn="l">
              <a:defRPr sz="1200"/>
            </a:lvl1pPr>
          </a:lstStyle>
          <a:p>
            <a:endParaRPr kumimoji="1" lang="ja-JP" altLang="en-US"/>
          </a:p>
        </p:txBody>
      </p:sp>
      <p:sp>
        <p:nvSpPr>
          <p:cNvPr id="1101" name="日付プレースホルダー 2"/>
          <p:cNvSpPr>
            <a:spLocks noGrp="1"/>
          </p:cNvSpPr>
          <p:nvPr>
            <p:ph type="dt" sz="quarter" idx="1"/>
          </p:nvPr>
        </p:nvSpPr>
        <p:spPr>
          <a:xfrm>
            <a:off x="3855838" y="1"/>
            <a:ext cx="2949787" cy="496967"/>
          </a:xfrm>
          <a:prstGeom prst="rect">
            <a:avLst/>
          </a:prstGeom>
        </p:spPr>
        <p:txBody>
          <a:bodyPr vert="horz" lIns="92226" tIns="46113" rIns="92226" bIns="46113" rtlCol="0"/>
          <a:lstStyle>
            <a:lvl1pPr algn="r">
              <a:defRPr sz="1200"/>
            </a:lvl1pPr>
          </a:lstStyle>
          <a:p>
            <a:fld id="{835E78EC-FED3-4FE9-8534-B2DE155F0AB5}" type="datetimeFigureOut">
              <a:rPr kumimoji="1" lang="ja-JP" altLang="en-US" smtClean="0"/>
              <a:t>2024/10/2</a:t>
            </a:fld>
            <a:endParaRPr kumimoji="1" lang="ja-JP" altLang="en-US"/>
          </a:p>
        </p:txBody>
      </p:sp>
      <p:sp>
        <p:nvSpPr>
          <p:cNvPr id="1102" name="フッター プレースホルダー 3"/>
          <p:cNvSpPr>
            <a:spLocks noGrp="1"/>
          </p:cNvSpPr>
          <p:nvPr>
            <p:ph type="ftr" sz="quarter" idx="2"/>
          </p:nvPr>
        </p:nvSpPr>
        <p:spPr>
          <a:xfrm>
            <a:off x="1" y="9440647"/>
            <a:ext cx="2949787" cy="496967"/>
          </a:xfrm>
          <a:prstGeom prst="rect">
            <a:avLst/>
          </a:prstGeom>
        </p:spPr>
        <p:txBody>
          <a:bodyPr vert="horz" lIns="92226" tIns="46113" rIns="92226" bIns="46113" rtlCol="0" anchor="b"/>
          <a:lstStyle>
            <a:lvl1pPr algn="l">
              <a:defRPr sz="1200"/>
            </a:lvl1pPr>
          </a:lstStyle>
          <a:p>
            <a:endParaRPr kumimoji="1" lang="ja-JP" altLang="en-US"/>
          </a:p>
        </p:txBody>
      </p:sp>
      <p:sp>
        <p:nvSpPr>
          <p:cNvPr id="1103" name="スライド番号プレースホルダー 4"/>
          <p:cNvSpPr>
            <a:spLocks noGrp="1"/>
          </p:cNvSpPr>
          <p:nvPr>
            <p:ph type="sldNum" sz="quarter" idx="3"/>
          </p:nvPr>
        </p:nvSpPr>
        <p:spPr>
          <a:xfrm>
            <a:off x="3855838" y="9440647"/>
            <a:ext cx="2949787" cy="496967"/>
          </a:xfrm>
          <a:prstGeom prst="rect">
            <a:avLst/>
          </a:prstGeom>
        </p:spPr>
        <p:txBody>
          <a:bodyPr vert="horz" lIns="92226" tIns="46113" rIns="92226" bIns="46113" rtlCol="0" anchor="b"/>
          <a:lstStyle>
            <a:lvl1pPr algn="r">
              <a:defRPr sz="1200"/>
            </a:lvl1pPr>
          </a:lstStyle>
          <a:p>
            <a:fld id="{656496F7-28ED-4729-81A7-BF87259B9103}" type="slidenum">
              <a:rPr kumimoji="1" lang="ja-JP" altLang="en-US" smtClean="0"/>
              <a:t>‹#›</a:t>
            </a:fld>
            <a:endParaRPr kumimoji="1" lang="ja-JP" altLang="en-US"/>
          </a:p>
        </p:txBody>
      </p:sp>
    </p:spTree>
    <p:extLst>
      <p:ext uri="{BB962C8B-B14F-4D97-AF65-F5344CB8AC3E}">
        <p14:creationId xmlns:p14="http://schemas.microsoft.com/office/powerpoint/2010/main" val="664957547"/>
      </p:ext>
    </p:extLst>
  </p:cSld>
  <p:clrMap bg1="lt1" tx1="dk1" bg2="lt2" tx2="dk2" accent1="accent1" accent2="accent2" accent3="accent3" accent4="accent4" accent5="accent5" accent6="accent6" hlink="hlink" folHlink="folHlink"/>
</p:handoutMaster>
</file>

<file path=ppt/notesMasters/_rels/notesMaster1.xml.rels><?xml version="1.0" encoding="UTF-8"?><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378"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1379"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46D06EA9-14B5-4F31-95CC-6AD91D20700D}" type="datetimeFigureOut">
              <a:rPr kumimoji="1" lang="ja-JP" altLang="en-US" smtClean="0"/>
              <a:t>2015/2/5</a:t>
            </a:fld>
            <a:endParaRPr kumimoji="1" lang="ja-JP" altLang="en-US"/>
          </a:p>
        </p:txBody>
      </p:sp>
      <p:sp>
        <p:nvSpPr>
          <p:cNvPr id="1380" name="スライド イメージ プレースホルダー 3"/>
          <p:cNvSpPr>
            <a:spLocks noGrp="1" noRot="1" noChangeAspect="1"/>
          </p:cNvSpPr>
          <p:nvPr>
            <p:ph type="sldImg" idx="2"/>
          </p:nvPr>
        </p:nvSpPr>
        <p:spPr>
          <a:xfrm>
            <a:off x="918765" y="745450"/>
            <a:ext cx="4969669" cy="3727252"/>
          </a:xfrm>
          <a:prstGeom prst="rect">
            <a:avLst/>
          </a:prstGeom>
          <a:noFill/>
          <a:ln w="12700">
            <a:solidFill>
              <a:prstClr val="black"/>
            </a:solidFill>
          </a:ln>
        </p:spPr>
        <p:txBody>
          <a:bodyPr vert="horz" lIns="91440" tIns="45720" rIns="91440" bIns="45720" rtlCol="0" anchor="ctr"/>
          <a:lstStyle/>
          <a:p>
            <a:endParaRPr lang="ja-JP" altLang="en-US"/>
          </a:p>
        </p:txBody>
      </p:sp>
      <p:sp>
        <p:nvSpPr>
          <p:cNvPr id="1381"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382"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1383"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031"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1032"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1033" name="日付プレースホルダー 3"/>
          <p:cNvSpPr>
            <a:spLocks noGrp="1"/>
          </p:cNvSpPr>
          <p:nvPr>
            <p:ph type="dt" sz="half" idx="10"/>
          </p:nvPr>
        </p:nvSpPr>
        <p:spPr/>
        <p:txBody>
          <a:bodyPr/>
          <a:lstStyle/>
          <a:p>
            <a:fld id="{B070C2F1-AE22-4799-B1BE-72D82B065BB7}" type="datetimeFigureOut">
              <a:rPr kumimoji="1" lang="ja-JP" altLang="en-US" smtClean="0"/>
              <a:t>2024/10/2</a:t>
            </a:fld>
            <a:endParaRPr kumimoji="1" lang="ja-JP" altLang="en-US"/>
          </a:p>
        </p:txBody>
      </p:sp>
      <p:sp>
        <p:nvSpPr>
          <p:cNvPr id="1034" name="フッター プレースホルダー 4"/>
          <p:cNvSpPr>
            <a:spLocks noGrp="1"/>
          </p:cNvSpPr>
          <p:nvPr>
            <p:ph type="ftr" sz="quarter" idx="11"/>
          </p:nvPr>
        </p:nvSpPr>
        <p:spPr/>
        <p:txBody>
          <a:bodyPr/>
          <a:lstStyle/>
          <a:p>
            <a:endParaRPr kumimoji="1" lang="ja-JP" altLang="en-US"/>
          </a:p>
        </p:txBody>
      </p:sp>
      <p:sp>
        <p:nvSpPr>
          <p:cNvPr id="1035" name="スライド番号プレースホルダー 5"/>
          <p:cNvSpPr>
            <a:spLocks noGrp="1"/>
          </p:cNvSpPr>
          <p:nvPr>
            <p:ph type="sldNum" sz="quarter" idx="12"/>
          </p:nvPr>
        </p:nvSpPr>
        <p:spPr/>
        <p:txBody>
          <a:bodyPr/>
          <a:lstStyle/>
          <a:p>
            <a:fld id="{3B7DB881-D385-43F0-8680-63634C31F170}" type="slidenum">
              <a:rPr kumimoji="1" lang="ja-JP" altLang="en-US" smtClean="0"/>
              <a:t>‹#›</a:t>
            </a:fld>
            <a:endParaRPr kumimoji="1" lang="ja-JP" altLang="en-US"/>
          </a:p>
        </p:txBody>
      </p:sp>
    </p:spTree>
    <p:extLst>
      <p:ext uri="{BB962C8B-B14F-4D97-AF65-F5344CB8AC3E}">
        <p14:creationId xmlns:p14="http://schemas.microsoft.com/office/powerpoint/2010/main" val="2770876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1088" name="タイトル 1"/>
          <p:cNvSpPr>
            <a:spLocks noGrp="1"/>
          </p:cNvSpPr>
          <p:nvPr>
            <p:ph type="title"/>
          </p:nvPr>
        </p:nvSpPr>
        <p:spPr/>
        <p:txBody>
          <a:bodyPr/>
          <a:lstStyle/>
          <a:p>
            <a:r>
              <a:rPr kumimoji="1" lang="ja-JP" altLang="en-US"/>
              <a:t>マスター タイトルの書式設定</a:t>
            </a:r>
          </a:p>
        </p:txBody>
      </p:sp>
      <p:sp>
        <p:nvSpPr>
          <p:cNvPr id="1089"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90" name="日付プレースホルダー 3"/>
          <p:cNvSpPr>
            <a:spLocks noGrp="1"/>
          </p:cNvSpPr>
          <p:nvPr>
            <p:ph type="dt" sz="half" idx="10"/>
          </p:nvPr>
        </p:nvSpPr>
        <p:spPr/>
        <p:txBody>
          <a:bodyPr/>
          <a:lstStyle/>
          <a:p>
            <a:fld id="{B070C2F1-AE22-4799-B1BE-72D82B065BB7}" type="datetimeFigureOut">
              <a:rPr kumimoji="1" lang="ja-JP" altLang="en-US" smtClean="0"/>
              <a:t>2024/10/2</a:t>
            </a:fld>
            <a:endParaRPr kumimoji="1" lang="ja-JP" altLang="en-US"/>
          </a:p>
        </p:txBody>
      </p:sp>
      <p:sp>
        <p:nvSpPr>
          <p:cNvPr id="1091" name="フッター プレースホルダー 4"/>
          <p:cNvSpPr>
            <a:spLocks noGrp="1"/>
          </p:cNvSpPr>
          <p:nvPr>
            <p:ph type="ftr" sz="quarter" idx="11"/>
          </p:nvPr>
        </p:nvSpPr>
        <p:spPr/>
        <p:txBody>
          <a:bodyPr/>
          <a:lstStyle/>
          <a:p>
            <a:endParaRPr kumimoji="1" lang="ja-JP" altLang="en-US"/>
          </a:p>
        </p:txBody>
      </p:sp>
      <p:sp>
        <p:nvSpPr>
          <p:cNvPr id="1092" name="スライド番号プレースホルダー 5"/>
          <p:cNvSpPr>
            <a:spLocks noGrp="1"/>
          </p:cNvSpPr>
          <p:nvPr>
            <p:ph type="sldNum" sz="quarter" idx="12"/>
          </p:nvPr>
        </p:nvSpPr>
        <p:spPr/>
        <p:txBody>
          <a:bodyPr/>
          <a:lstStyle/>
          <a:p>
            <a:fld id="{3B7DB881-D385-43F0-8680-63634C31F170}" type="slidenum">
              <a:rPr kumimoji="1" lang="ja-JP" altLang="en-US" smtClean="0"/>
              <a:t>‹#›</a:t>
            </a:fld>
            <a:endParaRPr kumimoji="1" lang="ja-JP" altLang="en-US"/>
          </a:p>
        </p:txBody>
      </p:sp>
    </p:spTree>
    <p:extLst>
      <p:ext uri="{BB962C8B-B14F-4D97-AF65-F5344CB8AC3E}">
        <p14:creationId xmlns:p14="http://schemas.microsoft.com/office/powerpoint/2010/main" val="799323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094"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1095"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96" name="日付プレースホルダー 3"/>
          <p:cNvSpPr>
            <a:spLocks noGrp="1"/>
          </p:cNvSpPr>
          <p:nvPr>
            <p:ph type="dt" sz="half" idx="10"/>
          </p:nvPr>
        </p:nvSpPr>
        <p:spPr/>
        <p:txBody>
          <a:bodyPr/>
          <a:lstStyle/>
          <a:p>
            <a:fld id="{B070C2F1-AE22-4799-B1BE-72D82B065BB7}" type="datetimeFigureOut">
              <a:rPr kumimoji="1" lang="ja-JP" altLang="en-US" smtClean="0"/>
              <a:t>2024/10/2</a:t>
            </a:fld>
            <a:endParaRPr kumimoji="1" lang="ja-JP" altLang="en-US"/>
          </a:p>
        </p:txBody>
      </p:sp>
      <p:sp>
        <p:nvSpPr>
          <p:cNvPr id="1097" name="フッター プレースホルダー 4"/>
          <p:cNvSpPr>
            <a:spLocks noGrp="1"/>
          </p:cNvSpPr>
          <p:nvPr>
            <p:ph type="ftr" sz="quarter" idx="11"/>
          </p:nvPr>
        </p:nvSpPr>
        <p:spPr/>
        <p:txBody>
          <a:bodyPr/>
          <a:lstStyle/>
          <a:p>
            <a:endParaRPr kumimoji="1" lang="ja-JP" altLang="en-US"/>
          </a:p>
        </p:txBody>
      </p:sp>
      <p:sp>
        <p:nvSpPr>
          <p:cNvPr id="1098" name="スライド番号プレースホルダー 5"/>
          <p:cNvSpPr>
            <a:spLocks noGrp="1"/>
          </p:cNvSpPr>
          <p:nvPr>
            <p:ph type="sldNum" sz="quarter" idx="12"/>
          </p:nvPr>
        </p:nvSpPr>
        <p:spPr/>
        <p:txBody>
          <a:bodyPr/>
          <a:lstStyle/>
          <a:p>
            <a:fld id="{3B7DB881-D385-43F0-8680-63634C31F170}" type="slidenum">
              <a:rPr kumimoji="1" lang="ja-JP" altLang="en-US" smtClean="0"/>
              <a:t>‹#›</a:t>
            </a:fld>
            <a:endParaRPr kumimoji="1" lang="ja-JP" altLang="en-US"/>
          </a:p>
        </p:txBody>
      </p:sp>
    </p:spTree>
    <p:extLst>
      <p:ext uri="{BB962C8B-B14F-4D97-AF65-F5344CB8AC3E}">
        <p14:creationId xmlns:p14="http://schemas.microsoft.com/office/powerpoint/2010/main" val="744741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037" name="タイトル 1"/>
          <p:cNvSpPr>
            <a:spLocks noGrp="1"/>
          </p:cNvSpPr>
          <p:nvPr>
            <p:ph type="title"/>
          </p:nvPr>
        </p:nvSpPr>
        <p:spPr/>
        <p:txBody>
          <a:bodyPr/>
          <a:lstStyle/>
          <a:p>
            <a:r>
              <a:rPr kumimoji="1" lang="ja-JP" altLang="en-US"/>
              <a:t>マスター タイトルの書式設定</a:t>
            </a:r>
          </a:p>
        </p:txBody>
      </p:sp>
      <p:sp>
        <p:nvSpPr>
          <p:cNvPr id="1038"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39" name="日付プレースホルダー 3"/>
          <p:cNvSpPr>
            <a:spLocks noGrp="1"/>
          </p:cNvSpPr>
          <p:nvPr>
            <p:ph type="dt" sz="half" idx="10"/>
          </p:nvPr>
        </p:nvSpPr>
        <p:spPr/>
        <p:txBody>
          <a:bodyPr/>
          <a:lstStyle/>
          <a:p>
            <a:fld id="{B070C2F1-AE22-4799-B1BE-72D82B065BB7}" type="datetimeFigureOut">
              <a:rPr kumimoji="1" lang="ja-JP" altLang="en-US" smtClean="0"/>
              <a:t>2024/10/2</a:t>
            </a:fld>
            <a:endParaRPr kumimoji="1" lang="ja-JP" altLang="en-US"/>
          </a:p>
        </p:txBody>
      </p:sp>
      <p:sp>
        <p:nvSpPr>
          <p:cNvPr id="1040" name="フッター プレースホルダー 4"/>
          <p:cNvSpPr>
            <a:spLocks noGrp="1"/>
          </p:cNvSpPr>
          <p:nvPr>
            <p:ph type="ftr" sz="quarter" idx="11"/>
          </p:nvPr>
        </p:nvSpPr>
        <p:spPr/>
        <p:txBody>
          <a:bodyPr/>
          <a:lstStyle/>
          <a:p>
            <a:endParaRPr kumimoji="1" lang="ja-JP" altLang="en-US"/>
          </a:p>
        </p:txBody>
      </p:sp>
      <p:sp>
        <p:nvSpPr>
          <p:cNvPr id="1041" name="スライド番号プレースホルダー 5"/>
          <p:cNvSpPr>
            <a:spLocks noGrp="1"/>
          </p:cNvSpPr>
          <p:nvPr>
            <p:ph type="sldNum" sz="quarter" idx="12"/>
          </p:nvPr>
        </p:nvSpPr>
        <p:spPr/>
        <p:txBody>
          <a:bodyPr/>
          <a:lstStyle/>
          <a:p>
            <a:fld id="{3B7DB881-D385-43F0-8680-63634C31F170}" type="slidenum">
              <a:rPr kumimoji="1" lang="ja-JP" altLang="en-US" smtClean="0"/>
              <a:t>‹#›</a:t>
            </a:fld>
            <a:endParaRPr kumimoji="1" lang="ja-JP" altLang="en-US"/>
          </a:p>
        </p:txBody>
      </p:sp>
    </p:spTree>
    <p:extLst>
      <p:ext uri="{BB962C8B-B14F-4D97-AF65-F5344CB8AC3E}">
        <p14:creationId xmlns:p14="http://schemas.microsoft.com/office/powerpoint/2010/main" val="3048327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043"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1044"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1045" name="日付プレースホルダー 3"/>
          <p:cNvSpPr>
            <a:spLocks noGrp="1"/>
          </p:cNvSpPr>
          <p:nvPr>
            <p:ph type="dt" sz="half" idx="10"/>
          </p:nvPr>
        </p:nvSpPr>
        <p:spPr/>
        <p:txBody>
          <a:bodyPr/>
          <a:lstStyle/>
          <a:p>
            <a:fld id="{B070C2F1-AE22-4799-B1BE-72D82B065BB7}" type="datetimeFigureOut">
              <a:rPr kumimoji="1" lang="ja-JP" altLang="en-US" smtClean="0"/>
              <a:t>2024/10/2</a:t>
            </a:fld>
            <a:endParaRPr kumimoji="1" lang="ja-JP" altLang="en-US"/>
          </a:p>
        </p:txBody>
      </p:sp>
      <p:sp>
        <p:nvSpPr>
          <p:cNvPr id="1046" name="フッター プレースホルダー 4"/>
          <p:cNvSpPr>
            <a:spLocks noGrp="1"/>
          </p:cNvSpPr>
          <p:nvPr>
            <p:ph type="ftr" sz="quarter" idx="11"/>
          </p:nvPr>
        </p:nvSpPr>
        <p:spPr/>
        <p:txBody>
          <a:bodyPr/>
          <a:lstStyle/>
          <a:p>
            <a:endParaRPr kumimoji="1" lang="ja-JP" altLang="en-US"/>
          </a:p>
        </p:txBody>
      </p:sp>
      <p:sp>
        <p:nvSpPr>
          <p:cNvPr id="1047" name="スライド番号プレースホルダー 5"/>
          <p:cNvSpPr>
            <a:spLocks noGrp="1"/>
          </p:cNvSpPr>
          <p:nvPr>
            <p:ph type="sldNum" sz="quarter" idx="12"/>
          </p:nvPr>
        </p:nvSpPr>
        <p:spPr/>
        <p:txBody>
          <a:bodyPr/>
          <a:lstStyle/>
          <a:p>
            <a:fld id="{3B7DB881-D385-43F0-8680-63634C31F170}" type="slidenum">
              <a:rPr kumimoji="1" lang="ja-JP" altLang="en-US" smtClean="0"/>
              <a:t>‹#›</a:t>
            </a:fld>
            <a:endParaRPr kumimoji="1" lang="ja-JP" altLang="en-US"/>
          </a:p>
        </p:txBody>
      </p:sp>
    </p:spTree>
    <p:extLst>
      <p:ext uri="{BB962C8B-B14F-4D97-AF65-F5344CB8AC3E}">
        <p14:creationId xmlns:p14="http://schemas.microsoft.com/office/powerpoint/2010/main" val="2781624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049" name="タイトル 1"/>
          <p:cNvSpPr>
            <a:spLocks noGrp="1"/>
          </p:cNvSpPr>
          <p:nvPr>
            <p:ph type="title"/>
          </p:nvPr>
        </p:nvSpPr>
        <p:spPr/>
        <p:txBody>
          <a:bodyPr/>
          <a:lstStyle/>
          <a:p>
            <a:r>
              <a:rPr kumimoji="1" lang="ja-JP" altLang="en-US"/>
              <a:t>マスター タイトルの書式設定</a:t>
            </a:r>
          </a:p>
        </p:txBody>
      </p:sp>
      <p:sp>
        <p:nvSpPr>
          <p:cNvPr id="1050"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1"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2" name="日付プレースホルダー 4"/>
          <p:cNvSpPr>
            <a:spLocks noGrp="1"/>
          </p:cNvSpPr>
          <p:nvPr>
            <p:ph type="dt" sz="half" idx="10"/>
          </p:nvPr>
        </p:nvSpPr>
        <p:spPr/>
        <p:txBody>
          <a:bodyPr/>
          <a:lstStyle/>
          <a:p>
            <a:fld id="{B070C2F1-AE22-4799-B1BE-72D82B065BB7}" type="datetimeFigureOut">
              <a:rPr kumimoji="1" lang="ja-JP" altLang="en-US" smtClean="0"/>
              <a:t>2024/10/2</a:t>
            </a:fld>
            <a:endParaRPr kumimoji="1" lang="ja-JP" altLang="en-US"/>
          </a:p>
        </p:txBody>
      </p:sp>
      <p:sp>
        <p:nvSpPr>
          <p:cNvPr id="1053" name="フッター プレースホルダー 5"/>
          <p:cNvSpPr>
            <a:spLocks noGrp="1"/>
          </p:cNvSpPr>
          <p:nvPr>
            <p:ph type="ftr" sz="quarter" idx="11"/>
          </p:nvPr>
        </p:nvSpPr>
        <p:spPr/>
        <p:txBody>
          <a:bodyPr/>
          <a:lstStyle/>
          <a:p>
            <a:endParaRPr kumimoji="1" lang="ja-JP" altLang="en-US"/>
          </a:p>
        </p:txBody>
      </p:sp>
      <p:sp>
        <p:nvSpPr>
          <p:cNvPr id="1054" name="スライド番号プレースホルダー 6"/>
          <p:cNvSpPr>
            <a:spLocks noGrp="1"/>
          </p:cNvSpPr>
          <p:nvPr>
            <p:ph type="sldNum" sz="quarter" idx="12"/>
          </p:nvPr>
        </p:nvSpPr>
        <p:spPr/>
        <p:txBody>
          <a:bodyPr/>
          <a:lstStyle/>
          <a:p>
            <a:fld id="{3B7DB881-D385-43F0-8680-63634C31F170}" type="slidenum">
              <a:rPr kumimoji="1" lang="ja-JP" altLang="en-US" smtClean="0"/>
              <a:t>‹#›</a:t>
            </a:fld>
            <a:endParaRPr kumimoji="1" lang="ja-JP" altLang="en-US"/>
          </a:p>
        </p:txBody>
      </p:sp>
    </p:spTree>
    <p:extLst>
      <p:ext uri="{BB962C8B-B14F-4D97-AF65-F5344CB8AC3E}">
        <p14:creationId xmlns:p14="http://schemas.microsoft.com/office/powerpoint/2010/main" val="2493003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056"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1057"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058"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9"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060"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61" name="日付プレースホルダー 6"/>
          <p:cNvSpPr>
            <a:spLocks noGrp="1"/>
          </p:cNvSpPr>
          <p:nvPr>
            <p:ph type="dt" sz="half" idx="10"/>
          </p:nvPr>
        </p:nvSpPr>
        <p:spPr/>
        <p:txBody>
          <a:bodyPr/>
          <a:lstStyle/>
          <a:p>
            <a:fld id="{B070C2F1-AE22-4799-B1BE-72D82B065BB7}" type="datetimeFigureOut">
              <a:rPr kumimoji="1" lang="ja-JP" altLang="en-US" smtClean="0"/>
              <a:t>2024/10/2</a:t>
            </a:fld>
            <a:endParaRPr kumimoji="1" lang="ja-JP" altLang="en-US"/>
          </a:p>
        </p:txBody>
      </p:sp>
      <p:sp>
        <p:nvSpPr>
          <p:cNvPr id="1062" name="フッター プレースホルダー 7"/>
          <p:cNvSpPr>
            <a:spLocks noGrp="1"/>
          </p:cNvSpPr>
          <p:nvPr>
            <p:ph type="ftr" sz="quarter" idx="11"/>
          </p:nvPr>
        </p:nvSpPr>
        <p:spPr/>
        <p:txBody>
          <a:bodyPr/>
          <a:lstStyle/>
          <a:p>
            <a:endParaRPr kumimoji="1" lang="ja-JP" altLang="en-US"/>
          </a:p>
        </p:txBody>
      </p:sp>
      <p:sp>
        <p:nvSpPr>
          <p:cNvPr id="1063" name="スライド番号プレースホルダー 8"/>
          <p:cNvSpPr>
            <a:spLocks noGrp="1"/>
          </p:cNvSpPr>
          <p:nvPr>
            <p:ph type="sldNum" sz="quarter" idx="12"/>
          </p:nvPr>
        </p:nvSpPr>
        <p:spPr/>
        <p:txBody>
          <a:bodyPr/>
          <a:lstStyle/>
          <a:p>
            <a:fld id="{3B7DB881-D385-43F0-8680-63634C31F170}" type="slidenum">
              <a:rPr kumimoji="1" lang="ja-JP" altLang="en-US" smtClean="0"/>
              <a:t>‹#›</a:t>
            </a:fld>
            <a:endParaRPr kumimoji="1" lang="ja-JP" altLang="en-US"/>
          </a:p>
        </p:txBody>
      </p:sp>
    </p:spTree>
    <p:extLst>
      <p:ext uri="{BB962C8B-B14F-4D97-AF65-F5344CB8AC3E}">
        <p14:creationId xmlns:p14="http://schemas.microsoft.com/office/powerpoint/2010/main" val="373705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065" name="タイトル 1"/>
          <p:cNvSpPr>
            <a:spLocks noGrp="1"/>
          </p:cNvSpPr>
          <p:nvPr>
            <p:ph type="title"/>
          </p:nvPr>
        </p:nvSpPr>
        <p:spPr/>
        <p:txBody>
          <a:bodyPr/>
          <a:lstStyle/>
          <a:p>
            <a:r>
              <a:rPr kumimoji="1" lang="ja-JP" altLang="en-US"/>
              <a:t>マスター タイトルの書式設定</a:t>
            </a:r>
          </a:p>
        </p:txBody>
      </p:sp>
      <p:sp>
        <p:nvSpPr>
          <p:cNvPr id="1066" name="日付プレースホルダー 2"/>
          <p:cNvSpPr>
            <a:spLocks noGrp="1"/>
          </p:cNvSpPr>
          <p:nvPr>
            <p:ph type="dt" sz="half" idx="10"/>
          </p:nvPr>
        </p:nvSpPr>
        <p:spPr/>
        <p:txBody>
          <a:bodyPr/>
          <a:lstStyle/>
          <a:p>
            <a:fld id="{B070C2F1-AE22-4799-B1BE-72D82B065BB7}" type="datetimeFigureOut">
              <a:rPr kumimoji="1" lang="ja-JP" altLang="en-US" smtClean="0"/>
              <a:t>2024/10/2</a:t>
            </a:fld>
            <a:endParaRPr kumimoji="1" lang="ja-JP" altLang="en-US"/>
          </a:p>
        </p:txBody>
      </p:sp>
      <p:sp>
        <p:nvSpPr>
          <p:cNvPr id="1067" name="フッター プレースホルダー 3"/>
          <p:cNvSpPr>
            <a:spLocks noGrp="1"/>
          </p:cNvSpPr>
          <p:nvPr>
            <p:ph type="ftr" sz="quarter" idx="11"/>
          </p:nvPr>
        </p:nvSpPr>
        <p:spPr/>
        <p:txBody>
          <a:bodyPr/>
          <a:lstStyle/>
          <a:p>
            <a:endParaRPr kumimoji="1" lang="ja-JP" altLang="en-US"/>
          </a:p>
        </p:txBody>
      </p:sp>
      <p:sp>
        <p:nvSpPr>
          <p:cNvPr id="1068" name="スライド番号プレースホルダー 4"/>
          <p:cNvSpPr>
            <a:spLocks noGrp="1"/>
          </p:cNvSpPr>
          <p:nvPr>
            <p:ph type="sldNum" sz="quarter" idx="12"/>
          </p:nvPr>
        </p:nvSpPr>
        <p:spPr/>
        <p:txBody>
          <a:bodyPr/>
          <a:lstStyle/>
          <a:p>
            <a:fld id="{3B7DB881-D385-43F0-8680-63634C31F170}" type="slidenum">
              <a:rPr kumimoji="1" lang="ja-JP" altLang="en-US" smtClean="0"/>
              <a:t>‹#›</a:t>
            </a:fld>
            <a:endParaRPr kumimoji="1" lang="ja-JP" altLang="en-US"/>
          </a:p>
        </p:txBody>
      </p:sp>
    </p:spTree>
    <p:extLst>
      <p:ext uri="{BB962C8B-B14F-4D97-AF65-F5344CB8AC3E}">
        <p14:creationId xmlns:p14="http://schemas.microsoft.com/office/powerpoint/2010/main" val="1810819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070" name="日付プレースホルダー 1"/>
          <p:cNvSpPr>
            <a:spLocks noGrp="1"/>
          </p:cNvSpPr>
          <p:nvPr>
            <p:ph type="dt" sz="half" idx="10"/>
          </p:nvPr>
        </p:nvSpPr>
        <p:spPr/>
        <p:txBody>
          <a:bodyPr/>
          <a:lstStyle/>
          <a:p>
            <a:fld id="{B070C2F1-AE22-4799-B1BE-72D82B065BB7}" type="datetimeFigureOut">
              <a:rPr kumimoji="1" lang="ja-JP" altLang="en-US" smtClean="0"/>
              <a:t>2024/10/2</a:t>
            </a:fld>
            <a:endParaRPr kumimoji="1" lang="ja-JP" altLang="en-US"/>
          </a:p>
        </p:txBody>
      </p:sp>
      <p:sp>
        <p:nvSpPr>
          <p:cNvPr id="1071" name="フッター プレースホルダー 2"/>
          <p:cNvSpPr>
            <a:spLocks noGrp="1"/>
          </p:cNvSpPr>
          <p:nvPr>
            <p:ph type="ftr" sz="quarter" idx="11"/>
          </p:nvPr>
        </p:nvSpPr>
        <p:spPr/>
        <p:txBody>
          <a:bodyPr/>
          <a:lstStyle/>
          <a:p>
            <a:endParaRPr kumimoji="1" lang="ja-JP" altLang="en-US"/>
          </a:p>
        </p:txBody>
      </p:sp>
      <p:sp>
        <p:nvSpPr>
          <p:cNvPr id="1072" name="スライド番号プレースホルダー 3"/>
          <p:cNvSpPr>
            <a:spLocks noGrp="1"/>
          </p:cNvSpPr>
          <p:nvPr>
            <p:ph type="sldNum" sz="quarter" idx="12"/>
          </p:nvPr>
        </p:nvSpPr>
        <p:spPr/>
        <p:txBody>
          <a:bodyPr/>
          <a:lstStyle/>
          <a:p>
            <a:fld id="{3B7DB881-D385-43F0-8680-63634C31F170}" type="slidenum">
              <a:rPr kumimoji="1" lang="ja-JP" altLang="en-US" smtClean="0"/>
              <a:t>‹#›</a:t>
            </a:fld>
            <a:endParaRPr kumimoji="1" lang="ja-JP" altLang="en-US"/>
          </a:p>
        </p:txBody>
      </p:sp>
    </p:spTree>
    <p:extLst>
      <p:ext uri="{BB962C8B-B14F-4D97-AF65-F5344CB8AC3E}">
        <p14:creationId xmlns:p14="http://schemas.microsoft.com/office/powerpoint/2010/main" val="2606212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1074"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1075"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76"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1077" name="日付プレースホルダー 4"/>
          <p:cNvSpPr>
            <a:spLocks noGrp="1"/>
          </p:cNvSpPr>
          <p:nvPr>
            <p:ph type="dt" sz="half" idx="10"/>
          </p:nvPr>
        </p:nvSpPr>
        <p:spPr/>
        <p:txBody>
          <a:bodyPr/>
          <a:lstStyle/>
          <a:p>
            <a:fld id="{B070C2F1-AE22-4799-B1BE-72D82B065BB7}" type="datetimeFigureOut">
              <a:rPr kumimoji="1" lang="ja-JP" altLang="en-US" smtClean="0"/>
              <a:t>2024/10/2</a:t>
            </a:fld>
            <a:endParaRPr kumimoji="1" lang="ja-JP" altLang="en-US"/>
          </a:p>
        </p:txBody>
      </p:sp>
      <p:sp>
        <p:nvSpPr>
          <p:cNvPr id="1078" name="フッター プレースホルダー 5"/>
          <p:cNvSpPr>
            <a:spLocks noGrp="1"/>
          </p:cNvSpPr>
          <p:nvPr>
            <p:ph type="ftr" sz="quarter" idx="11"/>
          </p:nvPr>
        </p:nvSpPr>
        <p:spPr/>
        <p:txBody>
          <a:bodyPr/>
          <a:lstStyle/>
          <a:p>
            <a:endParaRPr kumimoji="1" lang="ja-JP" altLang="en-US"/>
          </a:p>
        </p:txBody>
      </p:sp>
      <p:sp>
        <p:nvSpPr>
          <p:cNvPr id="1079" name="スライド番号プレースホルダー 6"/>
          <p:cNvSpPr>
            <a:spLocks noGrp="1"/>
          </p:cNvSpPr>
          <p:nvPr>
            <p:ph type="sldNum" sz="quarter" idx="12"/>
          </p:nvPr>
        </p:nvSpPr>
        <p:spPr/>
        <p:txBody>
          <a:bodyPr/>
          <a:lstStyle/>
          <a:p>
            <a:fld id="{3B7DB881-D385-43F0-8680-63634C31F170}" type="slidenum">
              <a:rPr kumimoji="1" lang="ja-JP" altLang="en-US" smtClean="0"/>
              <a:t>‹#›</a:t>
            </a:fld>
            <a:endParaRPr kumimoji="1" lang="ja-JP" altLang="en-US"/>
          </a:p>
        </p:txBody>
      </p:sp>
    </p:spTree>
    <p:extLst>
      <p:ext uri="{BB962C8B-B14F-4D97-AF65-F5344CB8AC3E}">
        <p14:creationId xmlns:p14="http://schemas.microsoft.com/office/powerpoint/2010/main" val="1811668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081"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1082"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1083"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1084" name="日付プレースホルダー 4"/>
          <p:cNvSpPr>
            <a:spLocks noGrp="1"/>
          </p:cNvSpPr>
          <p:nvPr>
            <p:ph type="dt" sz="half" idx="10"/>
          </p:nvPr>
        </p:nvSpPr>
        <p:spPr/>
        <p:txBody>
          <a:bodyPr/>
          <a:lstStyle/>
          <a:p>
            <a:fld id="{B070C2F1-AE22-4799-B1BE-72D82B065BB7}" type="datetimeFigureOut">
              <a:rPr kumimoji="1" lang="ja-JP" altLang="en-US" smtClean="0"/>
              <a:t>2024/10/2</a:t>
            </a:fld>
            <a:endParaRPr kumimoji="1" lang="ja-JP" altLang="en-US"/>
          </a:p>
        </p:txBody>
      </p:sp>
      <p:sp>
        <p:nvSpPr>
          <p:cNvPr id="1085" name="フッター プレースホルダー 5"/>
          <p:cNvSpPr>
            <a:spLocks noGrp="1"/>
          </p:cNvSpPr>
          <p:nvPr>
            <p:ph type="ftr" sz="quarter" idx="11"/>
          </p:nvPr>
        </p:nvSpPr>
        <p:spPr/>
        <p:txBody>
          <a:bodyPr/>
          <a:lstStyle/>
          <a:p>
            <a:endParaRPr kumimoji="1" lang="ja-JP" altLang="en-US"/>
          </a:p>
        </p:txBody>
      </p:sp>
      <p:sp>
        <p:nvSpPr>
          <p:cNvPr id="1086" name="スライド番号プレースホルダー 6"/>
          <p:cNvSpPr>
            <a:spLocks noGrp="1"/>
          </p:cNvSpPr>
          <p:nvPr>
            <p:ph type="sldNum" sz="quarter" idx="12"/>
          </p:nvPr>
        </p:nvSpPr>
        <p:spPr/>
        <p:txBody>
          <a:bodyPr/>
          <a:lstStyle/>
          <a:p>
            <a:fld id="{3B7DB881-D385-43F0-8680-63634C31F170}" type="slidenum">
              <a:rPr kumimoji="1" lang="ja-JP" altLang="en-US" smtClean="0"/>
              <a:t>‹#›</a:t>
            </a:fld>
            <a:endParaRPr kumimoji="1" lang="ja-JP" altLang="en-US"/>
          </a:p>
        </p:txBody>
      </p:sp>
    </p:spTree>
    <p:extLst>
      <p:ext uri="{BB962C8B-B14F-4D97-AF65-F5344CB8AC3E}">
        <p14:creationId xmlns:p14="http://schemas.microsoft.com/office/powerpoint/2010/main" val="2475916074"/>
      </p:ext>
    </p:extLst>
  </p:cSld>
  <p:clrMapOvr>
    <a:masterClrMapping/>
  </p:clrMapOvr>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025"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1026"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27"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70C2F1-AE22-4799-B1BE-72D82B065BB7}" type="datetimeFigureOut">
              <a:rPr kumimoji="1" lang="ja-JP" altLang="en-US" smtClean="0"/>
              <a:t>2024/10/2</a:t>
            </a:fld>
            <a:endParaRPr kumimoji="1" lang="ja-JP" altLang="en-US"/>
          </a:p>
        </p:txBody>
      </p:sp>
      <p:sp>
        <p:nvSpPr>
          <p:cNvPr id="1028"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1029"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DB881-D385-43F0-8680-63634C31F170}" type="slidenum">
              <a:rPr kumimoji="1" lang="ja-JP" altLang="en-US" smtClean="0"/>
              <a:t>‹#›</a:t>
            </a:fld>
            <a:endParaRPr kumimoji="1" lang="ja-JP" altLang="en-US"/>
          </a:p>
        </p:txBody>
      </p:sp>
    </p:spTree>
    <p:extLst>
      <p:ext uri="{BB962C8B-B14F-4D97-AF65-F5344CB8AC3E}">
        <p14:creationId xmlns:p14="http://schemas.microsoft.com/office/powerpoint/2010/main" val="446954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image" Target="../media/image1.jpeg" /><Relationship Id="rId2" Type="http://schemas.openxmlformats.org/officeDocument/2006/relationships/slideLayout" Target="../slideLayouts/slideLayout7.xml" /></Relationships>
</file>

<file path=ppt/slides/_rels/slide10.xml.rels><?xml version="1.0" encoding="UTF-8"?><Relationships xmlns="http://schemas.openxmlformats.org/package/2006/relationships"><Relationship Id="rId1" Type="http://schemas.openxmlformats.org/officeDocument/2006/relationships/image" Target="../media/image8.png" /><Relationship Id="rId2" Type="http://schemas.openxmlformats.org/officeDocument/2006/relationships/slideLayout" Target="../slideLayouts/slideLayout2.xml" /></Relationships>
</file>

<file path=ppt/slides/_rels/slide11.xml.rels><?xml version="1.0" encoding="UTF-8"?><Relationships xmlns="http://schemas.openxmlformats.org/package/2006/relationships"><Relationship Id="rId1" Type="http://schemas.openxmlformats.org/officeDocument/2006/relationships/image" Target="../media/image9.png" /><Relationship Id="rId2" Type="http://schemas.openxmlformats.org/officeDocument/2006/relationships/slideLayout" Target="../slideLayouts/slideLayout2.xml" /></Relationships>
</file>

<file path=ppt/slides/_rels/slide12.xml.rels><?xml version="1.0" encoding="UTF-8"?><Relationships xmlns="http://schemas.openxmlformats.org/package/2006/relationships"><Relationship Id="rId1" Type="http://schemas.openxmlformats.org/officeDocument/2006/relationships/image" Target="../media/image10.png" /><Relationship Id="rId2" Type="http://schemas.openxmlformats.org/officeDocument/2006/relationships/image" Target="../media/image11.png" /><Relationship Id="rId3" Type="http://schemas.openxmlformats.org/officeDocument/2006/relationships/image" Target="../media/image12.png" /><Relationship Id="rId4" Type="http://schemas.openxmlformats.org/officeDocument/2006/relationships/slideLayout" Target="../slideLayouts/slideLayout2.xml" /></Relationships>
</file>

<file path=ppt/slides/_rels/slide13.xml.rels><?xml version="1.0" encoding="UTF-8"?><Relationships xmlns="http://schemas.openxmlformats.org/package/2006/relationships"><Relationship Id="rId1" Type="http://schemas.openxmlformats.org/officeDocument/2006/relationships/image" Target="../media/image13.png" /><Relationship Id="rId2" Type="http://schemas.openxmlformats.org/officeDocument/2006/relationships/slideLayout" Target="../slideLayouts/slideLayout2.xml" /></Relationships>
</file>

<file path=ppt/slides/_rels/slide14.xml.rels><?xml version="1.0" encoding="UTF-8"?><Relationships xmlns="http://schemas.openxmlformats.org/package/2006/relationships"><Relationship Id="rId1" Type="http://schemas.openxmlformats.org/officeDocument/2006/relationships/image" Target="../media/image2.png" /><Relationship Id="rId2" Type="http://schemas.openxmlformats.org/officeDocument/2006/relationships/slideLayout" Target="../slideLayouts/slideLayout1.xml" /></Relationships>
</file>

<file path=ppt/slides/_rels/slide15.xml.rels><?xml version="1.0" encoding="UTF-8"?><Relationships xmlns="http://schemas.openxmlformats.org/package/2006/relationships"><Relationship Id="rId1" Type="http://schemas.openxmlformats.org/officeDocument/2006/relationships/image" Target="../media/image2.png" /><Relationship Id="rId2" Type="http://schemas.openxmlformats.org/officeDocument/2006/relationships/slideLayout" Target="../slideLayouts/slideLayout7.xml" /></Relationships>
</file>

<file path=ppt/slides/_rels/slide16.xml.rels><?xml version="1.0" encoding="UTF-8"?><Relationships xmlns="http://schemas.openxmlformats.org/package/2006/relationships"><Relationship Id="rId1" Type="http://schemas.openxmlformats.org/officeDocument/2006/relationships/image" Target="../media/image14.png" /><Relationship Id="rId2" Type="http://schemas.openxmlformats.org/officeDocument/2006/relationships/image" Target="../media/image12.png" /><Relationship Id="rId3" Type="http://schemas.openxmlformats.org/officeDocument/2006/relationships/slideLayout" Target="../slideLayouts/slideLayout7.xml" /></Relationships>
</file>

<file path=ppt/slides/_rels/slide17.xml.rels><?xml version="1.0" encoding="UTF-8"?><Relationships xmlns="http://schemas.openxmlformats.org/package/2006/relationships"><Relationship Id="rId1" Type="http://schemas.openxmlformats.org/officeDocument/2006/relationships/image" Target="../media/image14.png" /><Relationship Id="rId2" Type="http://schemas.openxmlformats.org/officeDocument/2006/relationships/slideLayout" Target="../slideLayouts/slideLayout7.xml" /></Relationships>
</file>

<file path=ppt/slides/_rels/slide18.xml.rels><?xml version="1.0" encoding="UTF-8"?><Relationships xmlns="http://schemas.openxmlformats.org/package/2006/relationships"><Relationship Id="rId1" Type="http://schemas.openxmlformats.org/officeDocument/2006/relationships/image" Target="../media/image15.png" /><Relationship Id="rId2" Type="http://schemas.openxmlformats.org/officeDocument/2006/relationships/slideLayout" Target="../slideLayouts/slideLayout2.xml" /></Relationships>
</file>

<file path=ppt/slides/_rels/slide19.xml.rels><?xml version="1.0" encoding="UTF-8"?><Relationships xmlns="http://schemas.openxmlformats.org/package/2006/relationships"><Relationship Id="rId1" Type="http://schemas.openxmlformats.org/officeDocument/2006/relationships/image" Target="../media/image16.png" /><Relationship Id="rId2" Type="http://schemas.openxmlformats.org/officeDocument/2006/relationships/slideLayout" Target="../slideLayouts/slideLayout2.xml" /></Relationships>
</file>

<file path=ppt/slides/_rels/slide2.xml.rels><?xml version="1.0" encoding="UTF-8"?><Relationships xmlns="http://schemas.openxmlformats.org/package/2006/relationships"><Relationship Id="rId1" Type="http://schemas.openxmlformats.org/officeDocument/2006/relationships/image" Target="../media/image2.png" /><Relationship Id="rId2" Type="http://schemas.openxmlformats.org/officeDocument/2006/relationships/slideLayout" Target="../slideLayouts/slideLayout7.xml" /></Relationships>
</file>

<file path=ppt/slides/_rels/slide20.xml.rels><?xml version="1.0" encoding="UTF-8"?><Relationships xmlns="http://schemas.openxmlformats.org/package/2006/relationships"><Relationship Id="rId1" Type="http://schemas.openxmlformats.org/officeDocument/2006/relationships/image" Target="../media/image17.png" /><Relationship Id="rId2" Type="http://schemas.openxmlformats.org/officeDocument/2006/relationships/slideLayout" Target="../slideLayouts/slideLayout2.xml" /></Relationships>
</file>

<file path=ppt/slides/_rels/slide21.xml.rels><?xml version="1.0" encoding="UTF-8"?><Relationships xmlns="http://schemas.openxmlformats.org/package/2006/relationships"><Relationship Id="rId1" Type="http://schemas.openxmlformats.org/officeDocument/2006/relationships/slideLayout" Target="../slideLayouts/slideLayout6.xml" /></Relationships>
</file>

<file path=ppt/slides/_rels/slide22.xml.rels><?xml version="1.0" encoding="UTF-8"?><Relationships xmlns="http://schemas.openxmlformats.org/package/2006/relationships"><Relationship Id="rId1" Type="http://schemas.openxmlformats.org/officeDocument/2006/relationships/image" Target="../media/image18.png" /><Relationship Id="rId2" Type="http://schemas.openxmlformats.org/officeDocument/2006/relationships/image" Target="../media/image19.png" /><Relationship Id="rId3" Type="http://schemas.openxmlformats.org/officeDocument/2006/relationships/slideLayout" Target="../slideLayouts/slideLayout7.xml" /></Relationships>
</file>

<file path=ppt/slides/_rels/slide23.xml.rels><?xml version="1.0" encoding="UTF-8"?><Relationships xmlns="http://schemas.openxmlformats.org/package/2006/relationships"><Relationship Id="rId1" Type="http://schemas.openxmlformats.org/officeDocument/2006/relationships/slideLayout" Target="../slideLayouts/slideLayout6.xml" /></Relationships>
</file>

<file path=ppt/slides/_rels/slide24.xml.rels><?xml version="1.0" encoding="UTF-8"?><Relationships xmlns="http://schemas.openxmlformats.org/package/2006/relationships"><Relationship Id="rId1" Type="http://schemas.openxmlformats.org/officeDocument/2006/relationships/image" Target="../media/image20.png" /><Relationship Id="rId2" Type="http://schemas.openxmlformats.org/officeDocument/2006/relationships/slideLayout" Target="../slideLayouts/slideLayout2.xml" /></Relationships>
</file>

<file path=ppt/slides/_rels/slide25.xml.rels><?xml version="1.0" encoding="UTF-8"?><Relationships xmlns="http://schemas.openxmlformats.org/package/2006/relationships"><Relationship Id="rId1" Type="http://schemas.openxmlformats.org/officeDocument/2006/relationships/image" Target="../media/image21.png" /><Relationship Id="rId2" Type="http://schemas.openxmlformats.org/officeDocument/2006/relationships/slideLayout" Target="../slideLayouts/slideLayout2.xml" /></Relationships>
</file>

<file path=ppt/slides/_rels/slide26.xml.rels><?xml version="1.0" encoding="UTF-8"?><Relationships xmlns="http://schemas.openxmlformats.org/package/2006/relationships"><Relationship Id="rId1" Type="http://schemas.openxmlformats.org/officeDocument/2006/relationships/image" Target="../media/image22.png" /><Relationship Id="rId2" Type="http://schemas.openxmlformats.org/officeDocument/2006/relationships/slideLayout" Target="../slideLayouts/slideLayout2.xml" /></Relationships>
</file>

<file path=ppt/slides/_rels/slide2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Relationships xmlns="http://schemas.openxmlformats.org/package/2006/relationships"><Relationship Id="rId1" Type="http://schemas.openxmlformats.org/officeDocument/2006/relationships/image" Target="../media/image23.png" /><Relationship Id="rId2" Type="http://schemas.openxmlformats.org/officeDocument/2006/relationships/slideLayout" Target="../slideLayouts/slideLayout2.xml" /></Relationships>
</file>

<file path=ppt/slides/_rels/slide29.xml.rels><?xml version="1.0" encoding="UTF-8"?><Relationships xmlns="http://schemas.openxmlformats.org/package/2006/relationships"><Relationship Id="rId1" Type="http://schemas.openxmlformats.org/officeDocument/2006/relationships/image" Target="../media/image24.png" /><Relationship Id="rId2" Type="http://schemas.openxmlformats.org/officeDocument/2006/relationships/slideLayout" Target="../slideLayouts/slideLayout2.xml" /></Relationships>
</file>

<file path=ppt/slides/_rels/slide3.xml.rels><?xml version="1.0" encoding="UTF-8"?><Relationships xmlns="http://schemas.openxmlformats.org/package/2006/relationships"><Relationship Id="rId1" Type="http://schemas.openxmlformats.org/officeDocument/2006/relationships/image" Target="../media/image2.png" /><Relationship Id="rId2" Type="http://schemas.openxmlformats.org/officeDocument/2006/relationships/slideLayout" Target="../slideLayouts/slideLayout2.xml" /></Relationships>
</file>

<file path=ppt/slides/_rels/slide30.xml.rels><?xml version="1.0" encoding="UTF-8"?><Relationships xmlns="http://schemas.openxmlformats.org/package/2006/relationships"><Relationship Id="rId1" Type="http://schemas.openxmlformats.org/officeDocument/2006/relationships/image" Target="../media/image1.jpeg" /><Relationship Id="rId2" Type="http://schemas.openxmlformats.org/officeDocument/2006/relationships/slideLayout" Target="../slideLayouts/slideLayout7.xml" /></Relationships>
</file>

<file path=ppt/slides/_rels/slide4.xml.rels><?xml version="1.0" encoding="UTF-8"?><Relationships xmlns="http://schemas.openxmlformats.org/package/2006/relationships"><Relationship Id="rId1" Type="http://schemas.openxmlformats.org/officeDocument/2006/relationships/image" Target="../media/image2.png" /><Relationship Id="rId2" Type="http://schemas.openxmlformats.org/officeDocument/2006/relationships/slideLayout" Target="../slideLayouts/slideLayout2.xml" /></Relationships>
</file>

<file path=ppt/slides/_rels/slide5.xml.rels><?xml version="1.0" encoding="UTF-8"?><Relationships xmlns="http://schemas.openxmlformats.org/package/2006/relationships"><Relationship Id="rId1" Type="http://schemas.openxmlformats.org/officeDocument/2006/relationships/image" Target="../media/image3.png" /><Relationship Id="rId2" Type="http://schemas.openxmlformats.org/officeDocument/2006/relationships/slideLayout" Target="../slideLayouts/slideLayout2.xml" /></Relationships>
</file>

<file path=ppt/slides/_rels/slide6.xml.rels><?xml version="1.0" encoding="UTF-8"?><Relationships xmlns="http://schemas.openxmlformats.org/package/2006/relationships"><Relationship Id="rId1" Type="http://schemas.openxmlformats.org/officeDocument/2006/relationships/image" Target="../media/image4.png" /><Relationship Id="rId2" Type="http://schemas.openxmlformats.org/officeDocument/2006/relationships/slideLayout" Target="../slideLayouts/slideLayout2.xml" /></Relationships>
</file>

<file path=ppt/slides/_rels/slide7.xml.rels><?xml version="1.0" encoding="UTF-8"?><Relationships xmlns="http://schemas.openxmlformats.org/package/2006/relationships"><Relationship Id="rId1" Type="http://schemas.openxmlformats.org/officeDocument/2006/relationships/image" Target="../media/image5.png" /><Relationship Id="rId2" Type="http://schemas.openxmlformats.org/officeDocument/2006/relationships/slideLayout" Target="../slideLayouts/slideLayout2.xml" /></Relationships>
</file>

<file path=ppt/slides/_rels/slide8.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slideLayout" Target="../slideLayouts/slideLayout2.xml" /></Relationships>
</file>

<file path=ppt/slides/_rels/slide9.xml.rels><?xml version="1.0" encoding="UTF-8"?><Relationships xmlns="http://schemas.openxmlformats.org/package/2006/relationships"><Relationship Id="rId1" Type="http://schemas.openxmlformats.org/officeDocument/2006/relationships/image" Target="../media/image7.png" /><Relationship Id="rId2"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05" name="スライド番号プレースホルダー 3"/>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1D7DD051-143B-4A19-9930-5531261748FA}" type="slidenum">
              <a:rPr lang="en-US" altLang="ja-JP" sz="1400" smtClean="0"/>
              <a:pPr eaLnBrk="1" hangingPunct="1">
                <a:spcBef>
                  <a:spcPct val="0"/>
                </a:spcBef>
                <a:buFontTx/>
                <a:buNone/>
              </a:pPr>
              <a:t>1</a:t>
            </a:fld>
            <a:endParaRPr lang="en-US" altLang="ja-JP" sz="1400"/>
          </a:p>
        </p:txBody>
      </p:sp>
      <p:pic>
        <p:nvPicPr>
          <p:cNvPr id="1106" name="Picture 16" descr="画像 268"/>
          <p:cNvPicPr>
            <a:picLocks noChangeAspect="1" noChangeArrowheads="1"/>
          </p:cNvPicPr>
          <p:nvPr/>
        </p:nvPicPr>
        <p:blipFill>
          <a:blip r:embed="rId1"/>
          <a:stretch>
            <a:fillRect/>
          </a:stretch>
        </p:blipFill>
        <p:spPr>
          <a:xfrm>
            <a:off x="561975" y="4781550"/>
            <a:ext cx="3505200" cy="1671638"/>
          </a:xfrm>
          <a:prstGeom prst="rect">
            <a:avLst/>
          </a:prstGeom>
          <a:noFill/>
          <a:ln>
            <a:noFill/>
          </a:ln>
        </p:spPr>
      </p:pic>
      <p:sp>
        <p:nvSpPr>
          <p:cNvPr id="1107" name="Oval 17"/>
          <p:cNvSpPr>
            <a:spLocks noChangeArrowheads="1"/>
          </p:cNvSpPr>
          <p:nvPr/>
        </p:nvSpPr>
        <p:spPr>
          <a:xfrm>
            <a:off x="3403600" y="3632200"/>
            <a:ext cx="1268413" cy="1092200"/>
          </a:xfrm>
          <a:prstGeom prst="ellipse">
            <a:avLst/>
          </a:prstGeom>
          <a:solidFill>
            <a:srgbClr val="FF00FF"/>
          </a:solidFill>
          <a:ln>
            <a:noFill/>
          </a:ln>
          <a:effectLst>
            <a:outerShdw dist="107763" dir="2700000" algn="ctr" rotWithShape="0">
              <a:schemeClr val="bg2">
                <a:alpha val="50000"/>
              </a:schemeClr>
            </a:outerShdw>
          </a:effec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a:p>
        </p:txBody>
      </p:sp>
      <p:sp>
        <p:nvSpPr>
          <p:cNvPr id="1108" name="Oval 18"/>
          <p:cNvSpPr>
            <a:spLocks noChangeArrowheads="1"/>
          </p:cNvSpPr>
          <p:nvPr/>
        </p:nvSpPr>
        <p:spPr>
          <a:xfrm>
            <a:off x="2292350" y="3632200"/>
            <a:ext cx="1268413" cy="1092200"/>
          </a:xfrm>
          <a:prstGeom prst="ellipse">
            <a:avLst/>
          </a:prstGeom>
          <a:solidFill>
            <a:srgbClr val="FF00FF"/>
          </a:solidFill>
          <a:ln>
            <a:noFill/>
          </a:ln>
          <a:effectLst>
            <a:outerShdw dist="107763" dir="2700000" algn="ctr" rotWithShape="0">
              <a:schemeClr val="bg2">
                <a:alpha val="50000"/>
              </a:schemeClr>
            </a:outerShdw>
          </a:effec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a:p>
        </p:txBody>
      </p:sp>
      <p:sp>
        <p:nvSpPr>
          <p:cNvPr id="1109" name="Oval 19"/>
          <p:cNvSpPr>
            <a:spLocks noChangeArrowheads="1"/>
          </p:cNvSpPr>
          <p:nvPr/>
        </p:nvSpPr>
        <p:spPr>
          <a:xfrm>
            <a:off x="1247775" y="3632200"/>
            <a:ext cx="1268413" cy="1092200"/>
          </a:xfrm>
          <a:prstGeom prst="ellipse">
            <a:avLst/>
          </a:prstGeom>
          <a:solidFill>
            <a:srgbClr val="FF00FF"/>
          </a:solidFill>
          <a:ln>
            <a:noFill/>
          </a:ln>
          <a:effectLst>
            <a:outerShdw dist="107763" dir="2700000" algn="ctr" rotWithShape="0">
              <a:schemeClr val="bg2">
                <a:alpha val="50000"/>
              </a:schemeClr>
            </a:outerShdw>
          </a:effec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a:p>
        </p:txBody>
      </p:sp>
      <p:sp>
        <p:nvSpPr>
          <p:cNvPr id="1110" name="Oval 20"/>
          <p:cNvSpPr>
            <a:spLocks noChangeArrowheads="1"/>
          </p:cNvSpPr>
          <p:nvPr/>
        </p:nvSpPr>
        <p:spPr>
          <a:xfrm>
            <a:off x="196850" y="3632200"/>
            <a:ext cx="1268413" cy="1092200"/>
          </a:xfrm>
          <a:prstGeom prst="ellipse">
            <a:avLst/>
          </a:prstGeom>
          <a:solidFill>
            <a:srgbClr val="FF00FF"/>
          </a:solidFill>
          <a:ln>
            <a:noFill/>
          </a:ln>
          <a:effectLst>
            <a:outerShdw dist="107763" dir="2700000" algn="ctr" rotWithShape="0">
              <a:schemeClr val="bg2">
                <a:alpha val="50000"/>
              </a:schemeClr>
            </a:outerShdw>
          </a:effec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a:p>
        </p:txBody>
      </p:sp>
      <p:sp>
        <p:nvSpPr>
          <p:cNvPr id="1111" name="WordArt 21"/>
          <p:cNvSpPr>
            <a:spLocks noChangeArrowheads="1" noChangeShapeType="1" noTextEdit="1"/>
          </p:cNvSpPr>
          <p:nvPr/>
        </p:nvSpPr>
        <p:spPr>
          <a:xfrm>
            <a:off x="468313" y="3586163"/>
            <a:ext cx="3914775" cy="1101725"/>
          </a:xfrm>
          <a:prstGeom prst="rect">
            <a:avLst/>
          </a:prstGeom>
        </p:spPr>
        <p:txBody>
          <a:bodyPr wrap="none" fromWordArt="1">
            <a:prstTxWarp prst="textPlain">
              <a:avLst>
                <a:gd name="adj" fmla="val 50000"/>
              </a:avLst>
            </a:prstTxWarp>
          </a:bodyPr>
          <a:lstStyle/>
          <a:p>
            <a:pPr algn="ctr"/>
            <a:r>
              <a:rPr lang="ja-JP" altLang="en-US" sz="3600" b="1" kern="10">
                <a:ln w="9525">
                  <a:solidFill>
                    <a:srgbClr val="000000"/>
                  </a:solidFill>
                  <a:round/>
                  <a:headEnd/>
                  <a:tailEnd/>
                </a:ln>
                <a:gradFill rotWithShape="1">
                  <a:gsLst>
                    <a:gs pos="0">
                      <a:srgbClr val="3366FF"/>
                    </a:gs>
                    <a:gs pos="50000">
                      <a:srgbClr val="ECF1FF"/>
                    </a:gs>
                    <a:gs pos="100000">
                      <a:srgbClr val="3366FF"/>
                    </a:gs>
                  </a:gsLst>
                  <a:lin ang="5400000" scaled="1"/>
                  <a:tileRect/>
                </a:gradFill>
                <a:effectLst>
                  <a:outerShdw dist="107763" dir="2700000" algn="ctr" rotWithShape="0">
                    <a:srgbClr val="808080">
                      <a:alpha val="50000"/>
                    </a:srgbClr>
                  </a:outerShdw>
                </a:effectLst>
                <a:latin typeface="HG丸ｺﾞｼｯｸM-PRO"/>
                <a:ea typeface="HG丸ｺﾞｼｯｸM-PRO"/>
              </a:rPr>
              <a:t>ゆ め ぱ る</a:t>
            </a:r>
          </a:p>
        </p:txBody>
      </p:sp>
      <p:sp>
        <p:nvSpPr>
          <p:cNvPr id="1112" name="Oval 22"/>
          <p:cNvSpPr>
            <a:spLocks noChangeArrowheads="1"/>
          </p:cNvSpPr>
          <p:nvPr/>
        </p:nvSpPr>
        <p:spPr>
          <a:xfrm>
            <a:off x="4703763" y="3632200"/>
            <a:ext cx="539750" cy="473075"/>
          </a:xfrm>
          <a:prstGeom prst="ellipse">
            <a:avLst/>
          </a:prstGeom>
          <a:solidFill>
            <a:srgbClr val="FF00FF"/>
          </a:solidFill>
          <a:ln>
            <a:noFill/>
          </a:ln>
          <a:effectLst>
            <a:outerShdw dist="107763" dir="2700000" algn="ctr" rotWithShape="0">
              <a:schemeClr val="bg2">
                <a:alpha val="50000"/>
              </a:schemeClr>
            </a:outerShdw>
          </a:effec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a:p>
        </p:txBody>
      </p:sp>
      <p:sp>
        <p:nvSpPr>
          <p:cNvPr id="1113" name="Oval 23"/>
          <p:cNvSpPr>
            <a:spLocks noChangeArrowheads="1"/>
          </p:cNvSpPr>
          <p:nvPr/>
        </p:nvSpPr>
        <p:spPr>
          <a:xfrm>
            <a:off x="5240338" y="3443288"/>
            <a:ext cx="268287" cy="236537"/>
          </a:xfrm>
          <a:prstGeom prst="ellipse">
            <a:avLst/>
          </a:prstGeom>
          <a:solidFill>
            <a:srgbClr val="FF00FF"/>
          </a:solidFill>
          <a:ln>
            <a:noFill/>
          </a:ln>
          <a:effectLst>
            <a:outerShdw dist="107763" dir="2700000" algn="ctr" rotWithShape="0">
              <a:schemeClr val="bg2">
                <a:alpha val="50000"/>
              </a:schemeClr>
            </a:outerShdw>
          </a:effec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a:p>
        </p:txBody>
      </p:sp>
      <p:sp>
        <p:nvSpPr>
          <p:cNvPr id="1114" name="WordArt 24"/>
          <p:cNvSpPr>
            <a:spLocks noChangeArrowheads="1" noChangeShapeType="1" noTextEdit="1"/>
          </p:cNvSpPr>
          <p:nvPr/>
        </p:nvSpPr>
        <p:spPr>
          <a:xfrm>
            <a:off x="734194" y="1340768"/>
            <a:ext cx="3332981" cy="536575"/>
          </a:xfrm>
          <a:prstGeom prst="rect">
            <a:avLst/>
          </a:prstGeom>
        </p:spPr>
        <p:txBody>
          <a:bodyPr wrap="none" fromWordArt="1">
            <a:prstTxWarp prst="textPlain">
              <a:avLst>
                <a:gd name="adj" fmla="val 50000"/>
              </a:avLst>
            </a:prstTxWarp>
          </a:bodyPr>
          <a:lstStyle/>
          <a:p>
            <a:pPr algn="ctr"/>
            <a:r>
              <a:rPr lang="ja-JP" altLang="en-US" sz="3600" b="1" kern="1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HG丸ｺﾞｼｯｸM-PRO"/>
                <a:ea typeface="HG丸ｺﾞｼｯｸM-PRO"/>
              </a:rPr>
              <a:t>～相談支援</a:t>
            </a:r>
            <a:r>
              <a:rPr lang="ja-JP" altLang="en-US" sz="3600" b="1" kern="10" dirty="0">
                <a:ln w="12700">
                  <a:solidFill>
                    <a:schemeClr val="tx2">
                      <a:satMod val="155000"/>
                    </a:schemeClr>
                  </a:solidFill>
                  <a:prstDash val="solid"/>
                </a:ln>
                <a:solidFill>
                  <a:schemeClr val="tx2"/>
                </a:solidFill>
                <a:latin typeface="HG丸ｺﾞｼｯｸM-PRO"/>
                <a:ea typeface="HG丸ｺﾞｼｯｸM-PRO"/>
              </a:rPr>
              <a:t>ファイル～</a:t>
            </a:r>
          </a:p>
        </p:txBody>
      </p:sp>
      <p:sp>
        <p:nvSpPr>
          <p:cNvPr id="1115" name="WordArt 24"/>
          <p:cNvSpPr>
            <a:spLocks noChangeArrowheads="1" noChangeShapeType="1" noTextEdit="1"/>
          </p:cNvSpPr>
          <p:nvPr/>
        </p:nvSpPr>
        <p:spPr>
          <a:xfrm>
            <a:off x="1881981" y="2387784"/>
            <a:ext cx="5432826" cy="536575"/>
          </a:xfrm>
          <a:prstGeom prst="rect">
            <a:avLst/>
          </a:prstGeom>
        </p:spPr>
        <p:txBody>
          <a:bodyPr wrap="none" fromWordArt="1">
            <a:prstTxWarp prst="textPlain">
              <a:avLst>
                <a:gd name="adj" fmla="val 50000"/>
              </a:avLst>
            </a:prstTxWarp>
          </a:bodyPr>
          <a:lstStyle/>
          <a:p>
            <a:pPr algn="ctr"/>
            <a:r>
              <a:rPr lang="ja-JP" altLang="en-US" sz="3600" b="1" kern="10" dirty="0">
                <a:ln w="12700">
                  <a:solidFill>
                    <a:schemeClr val="tx2">
                      <a:satMod val="155000"/>
                    </a:schemeClr>
                  </a:solidFill>
                  <a:prstDash val="solid"/>
                </a:ln>
                <a:solidFill>
                  <a:schemeClr val="tx2"/>
                </a:solidFill>
                <a:latin typeface="HG丸ｺﾞｼｯｸM-PRO"/>
                <a:ea typeface="HG丸ｺﾞｼｯｸM-PRO"/>
              </a:rPr>
              <a:t>かがやき手帳って？</a:t>
            </a:r>
          </a:p>
        </p:txBody>
      </p:sp>
    </p:spTree>
    <p:extLst>
      <p:ext uri="{BB962C8B-B14F-4D97-AF65-F5344CB8AC3E}">
        <p14:creationId xmlns:p14="http://schemas.microsoft.com/office/powerpoint/2010/main" val="2650833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04" name="テキスト ボックス 3"/>
          <p:cNvSpPr txBox="1">
            <a:spLocks noChangeArrowheads="1"/>
          </p:cNvSpPr>
          <p:nvPr/>
        </p:nvSpPr>
        <p:spPr>
          <a:xfrm>
            <a:off x="539750" y="646113"/>
            <a:ext cx="7344618" cy="523220"/>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dirty="0"/>
              <a:t>●ＭＹ　ＭＥＭＯＲＹ（大切な思い出）</a:t>
            </a:r>
          </a:p>
        </p:txBody>
      </p:sp>
      <p:sp>
        <p:nvSpPr>
          <p:cNvPr id="1205" name="テキスト ボックス 5"/>
          <p:cNvSpPr txBox="1">
            <a:spLocks noChangeArrowheads="1"/>
          </p:cNvSpPr>
          <p:nvPr/>
        </p:nvSpPr>
        <p:spPr>
          <a:xfrm>
            <a:off x="5364088" y="2132856"/>
            <a:ext cx="3240360" cy="255454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000" dirty="0"/>
              <a:t>お子さんの成長過程での、節目ごとの出来事を記録しておきましょう！</a:t>
            </a:r>
            <a:endParaRPr lang="en-US" altLang="ja-JP" sz="2000" dirty="0"/>
          </a:p>
          <a:p>
            <a:pPr eaLnBrk="1" hangingPunct="1">
              <a:spcBef>
                <a:spcPct val="0"/>
              </a:spcBef>
              <a:buFontTx/>
              <a:buNone/>
            </a:pPr>
            <a:endParaRPr lang="en-US" altLang="ja-JP" sz="2000" dirty="0"/>
          </a:p>
          <a:p>
            <a:pPr eaLnBrk="1" hangingPunct="1">
              <a:spcBef>
                <a:spcPct val="0"/>
              </a:spcBef>
              <a:buFontTx/>
              <a:buNone/>
            </a:pPr>
            <a:r>
              <a:rPr lang="ja-JP" altLang="en-US" sz="2000" dirty="0"/>
              <a:t>例）</a:t>
            </a:r>
            <a:endParaRPr lang="en-US" altLang="ja-JP" sz="2000" dirty="0"/>
          </a:p>
          <a:p>
            <a:pPr eaLnBrk="1" hangingPunct="1">
              <a:spcBef>
                <a:spcPct val="0"/>
              </a:spcBef>
              <a:buFontTx/>
              <a:buNone/>
            </a:pPr>
            <a:r>
              <a:rPr lang="ja-JP" altLang="en-US" sz="2000" dirty="0"/>
              <a:t>初めてのつかまり立ち！</a:t>
            </a:r>
            <a:endParaRPr lang="en-US" altLang="ja-JP" sz="2000" dirty="0"/>
          </a:p>
          <a:p>
            <a:pPr eaLnBrk="1" hangingPunct="1">
              <a:spcBef>
                <a:spcPct val="0"/>
              </a:spcBef>
              <a:buFontTx/>
              <a:buNone/>
            </a:pPr>
            <a:r>
              <a:rPr lang="ja-JP" altLang="en-US" sz="2000" dirty="0"/>
              <a:t>初めて言葉！</a:t>
            </a:r>
            <a:endParaRPr lang="en-US" altLang="ja-JP" sz="2000" dirty="0"/>
          </a:p>
          <a:p>
            <a:pPr eaLnBrk="1" hangingPunct="1">
              <a:spcBef>
                <a:spcPct val="0"/>
              </a:spcBef>
              <a:buFontTx/>
              <a:buNone/>
            </a:pPr>
            <a:r>
              <a:rPr lang="ja-JP" altLang="en-US" sz="2000" dirty="0"/>
              <a:t>・・・</a:t>
            </a:r>
          </a:p>
        </p:txBody>
      </p:sp>
      <p:pic>
        <p:nvPicPr>
          <p:cNvPr id="1206" name="Picture 2"/>
          <p:cNvPicPr>
            <a:picLocks noChangeAspect="1" noChangeArrowheads="1"/>
          </p:cNvPicPr>
          <p:nvPr/>
        </p:nvPicPr>
        <p:blipFill>
          <a:blip r:embed="rId1"/>
          <a:stretch>
            <a:fillRect/>
          </a:stretch>
        </p:blipFill>
        <p:spPr>
          <a:xfrm>
            <a:off x="527816" y="1433490"/>
            <a:ext cx="4720075" cy="4334421"/>
          </a:xfrm>
          <a:prstGeom prst="rect">
            <a:avLst/>
          </a:prstGeom>
          <a:noFill/>
          <a:ln>
            <a:noFill/>
          </a:ln>
        </p:spPr>
      </p:pic>
    </p:spTree>
    <p:extLst>
      <p:ext uri="{BB962C8B-B14F-4D97-AF65-F5344CB8AC3E}">
        <p14:creationId xmlns:p14="http://schemas.microsoft.com/office/powerpoint/2010/main" val="1074288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08" name="テキスト ボックス 3"/>
          <p:cNvSpPr txBox="1">
            <a:spLocks noChangeArrowheads="1"/>
          </p:cNvSpPr>
          <p:nvPr/>
        </p:nvSpPr>
        <p:spPr>
          <a:xfrm>
            <a:off x="539750" y="646113"/>
            <a:ext cx="7344618" cy="523220"/>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dirty="0"/>
              <a:t>●ＭＹ　ＰＨＯＴＯ</a:t>
            </a:r>
          </a:p>
        </p:txBody>
      </p:sp>
      <p:sp>
        <p:nvSpPr>
          <p:cNvPr id="1209" name="テキスト ボックス 5"/>
          <p:cNvSpPr txBox="1">
            <a:spLocks noChangeArrowheads="1"/>
          </p:cNvSpPr>
          <p:nvPr/>
        </p:nvSpPr>
        <p:spPr>
          <a:xfrm>
            <a:off x="5364088" y="2132856"/>
            <a:ext cx="2880320" cy="1015663"/>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000" dirty="0"/>
              <a:t>素敵な思い出は、写真としても残しておきたいものですね！</a:t>
            </a:r>
          </a:p>
        </p:txBody>
      </p:sp>
      <p:pic>
        <p:nvPicPr>
          <p:cNvPr id="1210" name="Picture 2"/>
          <p:cNvPicPr>
            <a:picLocks noChangeAspect="1" noChangeArrowheads="1"/>
          </p:cNvPicPr>
          <p:nvPr/>
        </p:nvPicPr>
        <p:blipFill>
          <a:blip r:embed="rId1"/>
          <a:stretch>
            <a:fillRect/>
          </a:stretch>
        </p:blipFill>
        <p:spPr>
          <a:xfrm>
            <a:off x="474174" y="1628800"/>
            <a:ext cx="4593068" cy="4543053"/>
          </a:xfrm>
          <a:prstGeom prst="rect">
            <a:avLst/>
          </a:prstGeom>
          <a:noFill/>
          <a:ln>
            <a:noFill/>
          </a:ln>
        </p:spPr>
      </p:pic>
    </p:spTree>
    <p:extLst>
      <p:ext uri="{BB962C8B-B14F-4D97-AF65-F5344CB8AC3E}">
        <p14:creationId xmlns:p14="http://schemas.microsoft.com/office/powerpoint/2010/main" val="1074288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12" name="テキスト ボックス 3"/>
          <p:cNvSpPr txBox="1">
            <a:spLocks noChangeArrowheads="1"/>
          </p:cNvSpPr>
          <p:nvPr/>
        </p:nvSpPr>
        <p:spPr>
          <a:xfrm>
            <a:off x="539750" y="646113"/>
            <a:ext cx="7344618" cy="523220"/>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dirty="0"/>
              <a:t>●学びの記録（そだちの記録）</a:t>
            </a:r>
          </a:p>
        </p:txBody>
      </p:sp>
      <p:sp>
        <p:nvSpPr>
          <p:cNvPr id="1213" name="テキスト ボックス 5"/>
          <p:cNvSpPr txBox="1">
            <a:spLocks noChangeArrowheads="1"/>
          </p:cNvSpPr>
          <p:nvPr/>
        </p:nvSpPr>
        <p:spPr>
          <a:xfrm>
            <a:off x="5673304" y="1169333"/>
            <a:ext cx="3147168" cy="4339650"/>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000" dirty="0"/>
              <a:t>ココが、かがやき手帳の</a:t>
            </a:r>
            <a:endParaRPr lang="en-US" altLang="ja-JP" sz="2000" dirty="0"/>
          </a:p>
          <a:p>
            <a:pPr eaLnBrk="1" hangingPunct="1">
              <a:spcBef>
                <a:spcPct val="0"/>
              </a:spcBef>
              <a:buFontTx/>
              <a:buNone/>
            </a:pPr>
            <a:r>
              <a:rPr lang="ja-JP" altLang="en-US" sz="2800" dirty="0">
                <a:solidFill>
                  <a:srgbClr val="FF0000"/>
                </a:solidFill>
              </a:rPr>
              <a:t>メインページ！！</a:t>
            </a:r>
            <a:endParaRPr lang="en-US" altLang="ja-JP" sz="2800" dirty="0">
              <a:solidFill>
                <a:srgbClr val="FF0000"/>
              </a:solidFill>
            </a:endParaRPr>
          </a:p>
          <a:p>
            <a:pPr eaLnBrk="1" hangingPunct="1">
              <a:spcBef>
                <a:spcPct val="0"/>
              </a:spcBef>
              <a:buFontTx/>
              <a:buNone/>
            </a:pPr>
            <a:endParaRPr lang="en-US" altLang="ja-JP" sz="2000" dirty="0"/>
          </a:p>
          <a:p>
            <a:pPr eaLnBrk="1" hangingPunct="1">
              <a:spcBef>
                <a:spcPct val="0"/>
              </a:spcBef>
              <a:buFontTx/>
              <a:buNone/>
            </a:pPr>
            <a:r>
              <a:rPr lang="ja-JP" altLang="en-US" sz="2000" dirty="0"/>
              <a:t>お子さんの日々の暮らしの中での、ちょっとしたできごとや、成長を感じたところを書き留めておきましょう！</a:t>
            </a:r>
            <a:endParaRPr lang="en-US" altLang="ja-JP" sz="2000" dirty="0"/>
          </a:p>
          <a:p>
            <a:pPr eaLnBrk="1" hangingPunct="1">
              <a:spcBef>
                <a:spcPct val="0"/>
              </a:spcBef>
              <a:buFontTx/>
              <a:buNone/>
            </a:pPr>
            <a:endParaRPr lang="en-US" altLang="ja-JP" sz="2000" dirty="0"/>
          </a:p>
          <a:p>
            <a:pPr eaLnBrk="1" hangingPunct="1">
              <a:spcBef>
                <a:spcPct val="0"/>
              </a:spcBef>
              <a:buFontTx/>
              <a:buNone/>
            </a:pPr>
            <a:endParaRPr lang="en-US" altLang="ja-JP" sz="2000" dirty="0"/>
          </a:p>
          <a:p>
            <a:pPr eaLnBrk="1" hangingPunct="1">
              <a:spcBef>
                <a:spcPct val="0"/>
              </a:spcBef>
              <a:buFontTx/>
              <a:buNone/>
            </a:pPr>
            <a:r>
              <a:rPr lang="ja-JP" altLang="en-US" sz="2000" dirty="0"/>
              <a:t>就学前のお子さんも、活用できますよ</a:t>
            </a:r>
            <a:r>
              <a:rPr lang="en-US" altLang="ja-JP" sz="2000" dirty="0"/>
              <a:t>(^o^)</a:t>
            </a:r>
          </a:p>
          <a:p>
            <a:pPr eaLnBrk="1" hangingPunct="1">
              <a:spcBef>
                <a:spcPct val="0"/>
              </a:spcBef>
              <a:buFontTx/>
              <a:buNone/>
            </a:pPr>
            <a:endParaRPr lang="en-US" altLang="ja-JP" sz="2000" dirty="0"/>
          </a:p>
          <a:p>
            <a:pPr eaLnBrk="1" hangingPunct="1">
              <a:spcBef>
                <a:spcPct val="0"/>
              </a:spcBef>
              <a:buFontTx/>
              <a:buNone/>
            </a:pPr>
            <a:r>
              <a:rPr lang="ja-JP" altLang="en-US" sz="2000" dirty="0"/>
              <a:t>書き方は、後ほど・・・</a:t>
            </a:r>
          </a:p>
        </p:txBody>
      </p:sp>
      <p:pic>
        <p:nvPicPr>
          <p:cNvPr id="1214" name="Picture 2"/>
          <p:cNvPicPr>
            <a:picLocks noChangeAspect="1" noChangeArrowheads="1"/>
          </p:cNvPicPr>
          <p:nvPr/>
        </p:nvPicPr>
        <p:blipFill>
          <a:blip r:embed="rId1"/>
          <a:stretch>
            <a:fillRect/>
          </a:stretch>
        </p:blipFill>
        <p:spPr>
          <a:xfrm>
            <a:off x="179512" y="1412352"/>
            <a:ext cx="2376264" cy="2820122"/>
          </a:xfrm>
          <a:prstGeom prst="rect">
            <a:avLst/>
          </a:prstGeom>
          <a:noFill/>
          <a:ln>
            <a:noFill/>
          </a:ln>
        </p:spPr>
      </p:pic>
      <p:pic>
        <p:nvPicPr>
          <p:cNvPr id="1215" name="Picture 2"/>
          <p:cNvPicPr>
            <a:picLocks noChangeAspect="1" noChangeArrowheads="1"/>
          </p:cNvPicPr>
          <p:nvPr/>
        </p:nvPicPr>
        <p:blipFill>
          <a:blip r:embed="rId2"/>
          <a:stretch>
            <a:fillRect/>
          </a:stretch>
        </p:blipFill>
        <p:spPr>
          <a:xfrm>
            <a:off x="2555776" y="1412352"/>
            <a:ext cx="3117528" cy="2579095"/>
          </a:xfrm>
          <a:prstGeom prst="rect">
            <a:avLst/>
          </a:prstGeom>
          <a:noFill/>
          <a:ln>
            <a:noFill/>
          </a:ln>
        </p:spPr>
      </p:pic>
      <p:pic>
        <p:nvPicPr>
          <p:cNvPr id="1216" name="図 6"/>
          <p:cNvPicPr>
            <a:picLocks noChangeAspect="1"/>
          </p:cNvPicPr>
          <p:nvPr/>
        </p:nvPicPr>
        <p:blipFill>
          <a:blip r:embed="rId3"/>
          <a:stretch>
            <a:fillRect/>
          </a:stretch>
        </p:blipFill>
        <p:spPr>
          <a:xfrm>
            <a:off x="827584" y="4232474"/>
            <a:ext cx="3888432" cy="1630696"/>
          </a:xfrm>
          <a:prstGeom prst="rect">
            <a:avLst/>
          </a:prstGeom>
        </p:spPr>
      </p:pic>
    </p:spTree>
    <p:extLst>
      <p:ext uri="{BB962C8B-B14F-4D97-AF65-F5344CB8AC3E}">
        <p14:creationId xmlns:p14="http://schemas.microsoft.com/office/powerpoint/2010/main" val="3546375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18" name="テキスト ボックス 3"/>
          <p:cNvSpPr txBox="1">
            <a:spLocks noChangeArrowheads="1"/>
          </p:cNvSpPr>
          <p:nvPr/>
        </p:nvSpPr>
        <p:spPr>
          <a:xfrm>
            <a:off x="539750" y="646113"/>
            <a:ext cx="7344618" cy="523220"/>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dirty="0"/>
              <a:t>●実習・施設見学の記録</a:t>
            </a:r>
          </a:p>
        </p:txBody>
      </p:sp>
      <p:sp>
        <p:nvSpPr>
          <p:cNvPr id="1219" name="テキスト ボックス 5"/>
          <p:cNvSpPr txBox="1">
            <a:spLocks noChangeArrowheads="1"/>
          </p:cNvSpPr>
          <p:nvPr/>
        </p:nvSpPr>
        <p:spPr>
          <a:xfrm>
            <a:off x="5343124" y="1781560"/>
            <a:ext cx="2880320" cy="1631216"/>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000" dirty="0"/>
              <a:t>ここまで来ると、間もなく大人の世界へ・・・</a:t>
            </a:r>
            <a:endParaRPr lang="en-US" altLang="ja-JP" sz="2000" dirty="0"/>
          </a:p>
          <a:p>
            <a:pPr eaLnBrk="1" hangingPunct="1">
              <a:spcBef>
                <a:spcPct val="0"/>
              </a:spcBef>
              <a:buFontTx/>
              <a:buNone/>
            </a:pPr>
            <a:endParaRPr lang="en-US" altLang="ja-JP" sz="2000" dirty="0"/>
          </a:p>
          <a:p>
            <a:pPr eaLnBrk="1" hangingPunct="1">
              <a:spcBef>
                <a:spcPct val="0"/>
              </a:spcBef>
              <a:buFontTx/>
              <a:buNone/>
            </a:pPr>
            <a:r>
              <a:rPr lang="ja-JP" altLang="en-US" sz="2000" dirty="0"/>
              <a:t>働くことへのチャレンジ記録です。</a:t>
            </a:r>
          </a:p>
        </p:txBody>
      </p:sp>
      <p:pic>
        <p:nvPicPr>
          <p:cNvPr id="1220" name="Picture 2"/>
          <p:cNvPicPr>
            <a:picLocks noChangeAspect="1" noChangeArrowheads="1"/>
          </p:cNvPicPr>
          <p:nvPr/>
        </p:nvPicPr>
        <p:blipFill>
          <a:blip r:embed="rId1"/>
          <a:stretch>
            <a:fillRect/>
          </a:stretch>
        </p:blipFill>
        <p:spPr>
          <a:xfrm>
            <a:off x="179512" y="1268760"/>
            <a:ext cx="5011766" cy="4548868"/>
          </a:xfrm>
          <a:prstGeom prst="rect">
            <a:avLst/>
          </a:prstGeom>
          <a:noFill/>
          <a:ln>
            <a:noFill/>
          </a:ln>
        </p:spPr>
      </p:pic>
    </p:spTree>
    <p:extLst>
      <p:ext uri="{BB962C8B-B14F-4D97-AF65-F5344CB8AC3E}">
        <p14:creationId xmlns:p14="http://schemas.microsoft.com/office/powerpoint/2010/main" val="2118173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pSp>
        <p:nvGrpSpPr>
          <p:cNvPr id="1222" name="Group 30"/>
          <p:cNvGrpSpPr/>
          <p:nvPr/>
        </p:nvGrpSpPr>
        <p:grpSpPr>
          <a:xfrm>
            <a:off x="6311900" y="2354263"/>
            <a:ext cx="2220913" cy="2154237"/>
            <a:chOff x="4014" y="2840"/>
            <a:chExt cx="1399" cy="1357"/>
          </a:xfrm>
        </p:grpSpPr>
        <p:sp>
          <p:nvSpPr>
            <p:cNvPr id="1223" name="Rectangle 31"/>
            <p:cNvSpPr>
              <a:spLocks noChangeArrowheads="1"/>
            </p:cNvSpPr>
            <p:nvPr/>
          </p:nvSpPr>
          <p:spPr>
            <a:xfrm rot="1506038">
              <a:off x="4231" y="2840"/>
              <a:ext cx="1020" cy="1205"/>
            </a:xfrm>
            <a:prstGeom prst="rect">
              <a:avLst/>
            </a:prstGeom>
            <a:solidFill>
              <a:srgbClr val="FFFF00"/>
            </a:solidFill>
            <a:ln w="9525">
              <a:solidFill>
                <a:schemeClr val="tx1"/>
              </a:solidFill>
              <a:miter lim="800000"/>
              <a:headEnd/>
              <a:tailEnd/>
            </a:ln>
            <a:effec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a:p>
          </p:txBody>
        </p:sp>
        <p:sp>
          <p:nvSpPr>
            <p:cNvPr id="1224" name="Text Box 32"/>
            <p:cNvSpPr txBox="1">
              <a:spLocks noChangeArrowheads="1"/>
            </p:cNvSpPr>
            <p:nvPr/>
          </p:nvSpPr>
          <p:spPr>
            <a:xfrm rot="1471968">
              <a:off x="4392" y="3140"/>
              <a:ext cx="1021" cy="212"/>
            </a:xfrm>
            <a:prstGeom prst="rect">
              <a:avLst/>
            </a:prstGeom>
            <a:noFill/>
            <a:ln>
              <a:noFill/>
            </a:ln>
            <a:effec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600" b="1" dirty="0">
                  <a:solidFill>
                    <a:schemeClr val="bg2">
                      <a:lumMod val="25000"/>
                    </a:schemeClr>
                  </a:solidFill>
                </a:rPr>
                <a:t>かがやき手帳</a:t>
              </a:r>
            </a:p>
          </p:txBody>
        </p:sp>
        <p:sp>
          <p:nvSpPr>
            <p:cNvPr id="1225" name="Text Box 33"/>
            <p:cNvSpPr txBox="1">
              <a:spLocks noChangeArrowheads="1"/>
            </p:cNvSpPr>
            <p:nvPr/>
          </p:nvSpPr>
          <p:spPr>
            <a:xfrm rot="1492841">
              <a:off x="4105" y="3761"/>
              <a:ext cx="944" cy="144"/>
            </a:xfrm>
            <a:prstGeom prst="rect">
              <a:avLst/>
            </a:prstGeom>
            <a:noFill/>
            <a:ln>
              <a:noFill/>
            </a:ln>
            <a:effec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900" dirty="0">
                  <a:solidFill>
                    <a:schemeClr val="bg2">
                      <a:lumMod val="25000"/>
                    </a:schemeClr>
                  </a:solidFill>
                </a:rPr>
                <a:t>倉敷市・倉敷市教育委員会</a:t>
              </a:r>
            </a:p>
          </p:txBody>
        </p:sp>
        <p:pic>
          <p:nvPicPr>
            <p:cNvPr id="1226" name="Picture 34" descr="illust2144_thumb"/>
            <p:cNvPicPr>
              <a:picLocks noChangeAspect="1" noChangeArrowheads="1"/>
            </p:cNvPicPr>
            <p:nvPr/>
          </p:nvPicPr>
          <p:blipFill>
            <a:blip r:embed="rId1"/>
            <a:stretch>
              <a:fillRect/>
            </a:stretch>
          </p:blipFill>
          <p:spPr>
            <a:xfrm rot="1508764">
              <a:off x="4407" y="3370"/>
              <a:ext cx="653" cy="356"/>
            </a:xfrm>
            <a:prstGeom prst="rect">
              <a:avLst/>
            </a:prstGeom>
            <a:noFill/>
            <a:ln>
              <a:noFill/>
            </a:ln>
          </p:spPr>
        </p:pic>
        <p:sp>
          <p:nvSpPr>
            <p:cNvPr id="1227" name="Freeform 35"/>
            <p:cNvSpPr/>
            <p:nvPr/>
          </p:nvSpPr>
          <p:spPr>
            <a:xfrm>
              <a:off x="4014" y="3786"/>
              <a:ext cx="921" cy="411"/>
            </a:xfrm>
            <a:custGeom>
              <a:avLst/>
              <a:gdLst>
                <a:gd name="T0" fmla="*/ 0 w 1270"/>
                <a:gd name="T1" fmla="*/ 0 h 590"/>
                <a:gd name="T2" fmla="*/ 0 w 1270"/>
                <a:gd name="T3" fmla="*/ 182 h 590"/>
                <a:gd name="T4" fmla="*/ 1270 w 1270"/>
                <a:gd name="T5" fmla="*/ 590 h 590"/>
              </a:gdLst>
              <a:ahLst/>
              <a:cxnLst>
                <a:cxn ang="0">
                  <a:pos x="T0" y="T1"/>
                </a:cxn>
                <a:cxn ang="0">
                  <a:pos x="T2" y="T3"/>
                </a:cxn>
                <a:cxn ang="0">
                  <a:pos x="T4" y="T5"/>
                </a:cxn>
              </a:cxnLst>
              <a:rect l="0" t="0" r="r" b="b"/>
              <a:pathLst>
                <a:path w="1270" h="590">
                  <a:moveTo>
                    <a:pt x="0" y="0"/>
                  </a:moveTo>
                  <a:lnTo>
                    <a:pt x="0" y="182"/>
                  </a:lnTo>
                  <a:lnTo>
                    <a:pt x="1270" y="590"/>
                  </a:lnTo>
                </a:path>
              </a:pathLst>
            </a:custGeom>
            <a:gradFill rotWithShape="1">
              <a:gsLst>
                <a:gs pos="0">
                  <a:schemeClr val="bg2">
                    <a:gamma/>
                    <a:tint val="22353"/>
                    <a:invGamma/>
                  </a:schemeClr>
                </a:gs>
                <a:gs pos="100000">
                  <a:schemeClr val="bg2"/>
                </a:gs>
              </a:gsLst>
              <a:lin ang="5400000" scaled="1"/>
              <a:tileRect/>
            </a:gradFill>
            <a:ln w="9525">
              <a:solidFill>
                <a:schemeClr val="tx1"/>
              </a:solidFill>
              <a:round/>
              <a:headEnd/>
              <a:tailEnd/>
            </a:ln>
            <a:effectLst/>
          </p:spPr>
          <p:txBody>
            <a:bodyPr/>
            <a:lstStyle/>
            <a:p>
              <a:pPr>
                <a:defRPr/>
              </a:pPr>
              <a:endParaRPr lang="ja-JP" altLang="en-US"/>
            </a:p>
          </p:txBody>
        </p:sp>
      </p:grpSp>
      <p:sp>
        <p:nvSpPr>
          <p:cNvPr id="1228" name="テキスト ボックス 9"/>
          <p:cNvSpPr txBox="1">
            <a:spLocks noChangeArrowheads="1"/>
          </p:cNvSpPr>
          <p:nvPr/>
        </p:nvSpPr>
        <p:spPr>
          <a:xfrm>
            <a:off x="712402" y="2204864"/>
            <a:ext cx="903287" cy="523875"/>
          </a:xfrm>
          <a:prstGeom prst="rect">
            <a:avLst/>
          </a:prstGeom>
          <a:noFill/>
          <a:ln>
            <a:noFill/>
          </a:ln>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dirty="0"/>
              <a:t>（例）</a:t>
            </a:r>
          </a:p>
        </p:txBody>
      </p:sp>
      <p:sp>
        <p:nvSpPr>
          <p:cNvPr id="1229" name="テキスト ボックス 10"/>
          <p:cNvSpPr txBox="1">
            <a:spLocks noChangeArrowheads="1"/>
          </p:cNvSpPr>
          <p:nvPr/>
        </p:nvSpPr>
        <p:spPr>
          <a:xfrm>
            <a:off x="1089025" y="2844807"/>
            <a:ext cx="4294188" cy="460375"/>
          </a:xfrm>
          <a:prstGeom prst="rect">
            <a:avLst/>
          </a:prstGeom>
          <a:noFill/>
          <a:ln>
            <a:noFill/>
          </a:ln>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400" dirty="0"/>
              <a:t>・個別支援計画　　（特性シート）</a:t>
            </a:r>
          </a:p>
        </p:txBody>
      </p:sp>
      <p:sp>
        <p:nvSpPr>
          <p:cNvPr id="1230" name="テキスト ボックス 11"/>
          <p:cNvSpPr txBox="1">
            <a:spLocks noChangeArrowheads="1"/>
          </p:cNvSpPr>
          <p:nvPr/>
        </p:nvSpPr>
        <p:spPr>
          <a:xfrm>
            <a:off x="1073150" y="3905257"/>
            <a:ext cx="4852988" cy="461962"/>
          </a:xfrm>
          <a:prstGeom prst="rect">
            <a:avLst/>
          </a:prstGeom>
          <a:noFill/>
          <a:ln>
            <a:noFill/>
          </a:ln>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400"/>
              <a:t>・医療情報提供書、検査結果報告書</a:t>
            </a:r>
            <a:endParaRPr lang="en-US" altLang="ja-JP" sz="2400"/>
          </a:p>
        </p:txBody>
      </p:sp>
      <p:sp>
        <p:nvSpPr>
          <p:cNvPr id="1231" name="テキスト ボックス 12"/>
          <p:cNvSpPr txBox="1">
            <a:spLocks noChangeArrowheads="1"/>
          </p:cNvSpPr>
          <p:nvPr/>
        </p:nvSpPr>
        <p:spPr>
          <a:xfrm>
            <a:off x="1082675" y="3359157"/>
            <a:ext cx="2184400" cy="460375"/>
          </a:xfrm>
          <a:prstGeom prst="rect">
            <a:avLst/>
          </a:prstGeom>
          <a:noFill/>
          <a:ln>
            <a:noFill/>
          </a:ln>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400"/>
              <a:t>・サポートブック</a:t>
            </a:r>
          </a:p>
        </p:txBody>
      </p:sp>
      <p:sp>
        <p:nvSpPr>
          <p:cNvPr id="1232" name="テキスト ボックス 14"/>
          <p:cNvSpPr txBox="1">
            <a:spLocks noChangeArrowheads="1"/>
          </p:cNvSpPr>
          <p:nvPr/>
        </p:nvSpPr>
        <p:spPr>
          <a:xfrm>
            <a:off x="687388" y="1052513"/>
            <a:ext cx="7556500" cy="831850"/>
          </a:xfrm>
          <a:prstGeom prst="rect">
            <a:avLst/>
          </a:prstGeom>
          <a:noFill/>
          <a:ln>
            <a:noFill/>
          </a:ln>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400"/>
              <a:t>保護者がうまく書けなくても、支援機関で作成した情報を</a:t>
            </a:r>
            <a:endParaRPr lang="en-US" altLang="ja-JP" sz="2400"/>
          </a:p>
          <a:p>
            <a:pPr eaLnBrk="1" hangingPunct="1">
              <a:spcBef>
                <a:spcPct val="0"/>
              </a:spcBef>
              <a:buFontTx/>
              <a:buNone/>
            </a:pPr>
            <a:r>
              <a:rPr lang="ja-JP" altLang="en-US" sz="2400"/>
              <a:t>綴じておけば、次のステージでの支援に役立てられます。</a:t>
            </a:r>
          </a:p>
        </p:txBody>
      </p:sp>
      <p:sp>
        <p:nvSpPr>
          <p:cNvPr id="1233" name="テキスト ボックス 15"/>
          <p:cNvSpPr txBox="1">
            <a:spLocks noChangeArrowheads="1"/>
          </p:cNvSpPr>
          <p:nvPr/>
        </p:nvSpPr>
        <p:spPr>
          <a:xfrm>
            <a:off x="825500" y="4941888"/>
            <a:ext cx="7634288" cy="954087"/>
          </a:xfrm>
          <a:prstGeom prst="rect">
            <a:avLst/>
          </a:prstGeom>
          <a:noFill/>
          <a:ln>
            <a:noFill/>
          </a:ln>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dirty="0">
                <a:solidFill>
                  <a:srgbClr val="FF0000"/>
                </a:solidFill>
              </a:rPr>
              <a:t>「伝える」</a:t>
            </a:r>
            <a:r>
              <a:rPr lang="ja-JP" altLang="en-US" sz="2800" dirty="0"/>
              <a:t>という作業は、保護者の一番大切な役割</a:t>
            </a:r>
            <a:endParaRPr lang="en-US" altLang="ja-JP" sz="2800" dirty="0"/>
          </a:p>
          <a:p>
            <a:pPr eaLnBrk="1" hangingPunct="1">
              <a:spcBef>
                <a:spcPct val="0"/>
              </a:spcBef>
              <a:buFontTx/>
              <a:buNone/>
            </a:pPr>
            <a:r>
              <a:rPr lang="ja-JP" altLang="en-US" sz="2800" dirty="0"/>
              <a:t>かもしれませんね。</a:t>
            </a:r>
          </a:p>
        </p:txBody>
      </p:sp>
      <p:sp>
        <p:nvSpPr>
          <p:cNvPr id="1234" name="円形吹き出し 1"/>
          <p:cNvSpPr/>
          <p:nvPr/>
        </p:nvSpPr>
        <p:spPr>
          <a:xfrm>
            <a:off x="4182044" y="1911791"/>
            <a:ext cx="2682792" cy="933016"/>
          </a:xfrm>
          <a:prstGeom prst="wedgeEllipseCallout">
            <a:avLst>
              <a:gd name="adj1" fmla="val 34606"/>
              <a:gd name="adj2" fmla="val 8741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5" name="テキスト ボックス 10"/>
          <p:cNvSpPr txBox="1">
            <a:spLocks noChangeArrowheads="1"/>
          </p:cNvSpPr>
          <p:nvPr/>
        </p:nvSpPr>
        <p:spPr>
          <a:xfrm>
            <a:off x="4465638" y="2051556"/>
            <a:ext cx="2262158" cy="369332"/>
          </a:xfrm>
          <a:prstGeom prst="rect">
            <a:avLst/>
          </a:prstGeom>
          <a:noFill/>
          <a:ln>
            <a:noFill/>
          </a:ln>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800" dirty="0">
                <a:latin typeface="HG丸ｺﾞｼｯｸM-PRO" panose="020F0600000000000000" pitchFamily="50" charset="-128"/>
                <a:ea typeface="HG丸ｺﾞｼｯｸM-PRO" panose="020F0600000000000000" pitchFamily="50" charset="-128"/>
              </a:rPr>
              <a:t>とじれバインダー！</a:t>
            </a:r>
          </a:p>
        </p:txBody>
      </p:sp>
      <p:sp>
        <p:nvSpPr>
          <p:cNvPr id="1236" name="テキスト ボックス 10"/>
          <p:cNvSpPr txBox="1">
            <a:spLocks noChangeArrowheads="1"/>
          </p:cNvSpPr>
          <p:nvPr/>
        </p:nvSpPr>
        <p:spPr>
          <a:xfrm>
            <a:off x="4376969" y="2390230"/>
            <a:ext cx="2339102" cy="307777"/>
          </a:xfrm>
          <a:prstGeom prst="rect">
            <a:avLst/>
          </a:prstGeom>
          <a:noFill/>
          <a:ln>
            <a:noFill/>
          </a:ln>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400" dirty="0">
                <a:latin typeface="HG丸ｺﾞｼｯｸM-PRO" panose="020F0600000000000000" pitchFamily="50" charset="-128"/>
                <a:ea typeface="HG丸ｺﾞｼｯｸM-PRO" panose="020F0600000000000000" pitchFamily="50" charset="-128"/>
              </a:rPr>
              <a:t>（綴じれば、良いんだ！）</a:t>
            </a:r>
          </a:p>
        </p:txBody>
      </p:sp>
    </p:spTree>
    <p:extLst>
      <p:ext uri="{BB962C8B-B14F-4D97-AF65-F5344CB8AC3E}">
        <p14:creationId xmlns:p14="http://schemas.microsoft.com/office/powerpoint/2010/main" val="233615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38" name="正方形/長方形 2"/>
          <p:cNvSpPr/>
          <p:nvPr/>
        </p:nvSpPr>
        <p:spPr>
          <a:xfrm>
            <a:off x="3892268" y="4442408"/>
            <a:ext cx="1441715" cy="1272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9" name="正方形/長方形 5"/>
          <p:cNvSpPr/>
          <p:nvPr/>
        </p:nvSpPr>
        <p:spPr>
          <a:xfrm>
            <a:off x="3892268" y="4643503"/>
            <a:ext cx="1441715" cy="1272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0" name="正方形/長方形 6"/>
          <p:cNvSpPr/>
          <p:nvPr/>
        </p:nvSpPr>
        <p:spPr>
          <a:xfrm>
            <a:off x="3892268" y="4854620"/>
            <a:ext cx="1441715" cy="1272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1" name="正方形/長方形 7"/>
          <p:cNvSpPr/>
          <p:nvPr/>
        </p:nvSpPr>
        <p:spPr>
          <a:xfrm>
            <a:off x="3892268" y="5089606"/>
            <a:ext cx="1441715" cy="65562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42" name="Group 30"/>
          <p:cNvGrpSpPr/>
          <p:nvPr/>
        </p:nvGrpSpPr>
        <p:grpSpPr>
          <a:xfrm>
            <a:off x="644576" y="1308525"/>
            <a:ext cx="1890713" cy="1833563"/>
            <a:chOff x="4014" y="2840"/>
            <a:chExt cx="1399" cy="1357"/>
          </a:xfrm>
        </p:grpSpPr>
        <p:sp>
          <p:nvSpPr>
            <p:cNvPr id="1243" name="Rectangle 31"/>
            <p:cNvSpPr>
              <a:spLocks noChangeArrowheads="1"/>
            </p:cNvSpPr>
            <p:nvPr/>
          </p:nvSpPr>
          <p:spPr>
            <a:xfrm rot="1506038">
              <a:off x="4231" y="2840"/>
              <a:ext cx="1020" cy="1205"/>
            </a:xfrm>
            <a:prstGeom prst="rect">
              <a:avLst/>
            </a:prstGeom>
            <a:solidFill>
              <a:srgbClr val="FFFF00"/>
            </a:solidFill>
            <a:ln w="9525">
              <a:solidFill>
                <a:schemeClr val="tx1"/>
              </a:solidFill>
              <a:miter lim="800000"/>
              <a:headEnd/>
              <a:tailEnd/>
            </a:ln>
            <a:effec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a:p>
          </p:txBody>
        </p:sp>
        <p:sp>
          <p:nvSpPr>
            <p:cNvPr id="1244" name="Text Box 32"/>
            <p:cNvSpPr txBox="1">
              <a:spLocks noChangeArrowheads="1"/>
            </p:cNvSpPr>
            <p:nvPr/>
          </p:nvSpPr>
          <p:spPr>
            <a:xfrm rot="1471968">
              <a:off x="4392" y="3132"/>
              <a:ext cx="1021" cy="228"/>
            </a:xfrm>
            <a:prstGeom prst="rect">
              <a:avLst/>
            </a:prstGeom>
            <a:noFill/>
            <a:ln>
              <a:noFill/>
            </a:ln>
            <a:effec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400" b="1" dirty="0">
                  <a:solidFill>
                    <a:schemeClr val="bg2">
                      <a:lumMod val="25000"/>
                    </a:schemeClr>
                  </a:solidFill>
                </a:rPr>
                <a:t>かがやき手帳</a:t>
              </a:r>
            </a:p>
          </p:txBody>
        </p:sp>
        <p:sp>
          <p:nvSpPr>
            <p:cNvPr id="1245" name="Text Box 33"/>
            <p:cNvSpPr txBox="1">
              <a:spLocks noChangeArrowheads="1"/>
            </p:cNvSpPr>
            <p:nvPr/>
          </p:nvSpPr>
          <p:spPr>
            <a:xfrm rot="1492841">
              <a:off x="4127" y="3759"/>
              <a:ext cx="900" cy="148"/>
            </a:xfrm>
            <a:prstGeom prst="rect">
              <a:avLst/>
            </a:prstGeom>
            <a:noFill/>
            <a:ln>
              <a:noFill/>
            </a:ln>
            <a:effec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700" dirty="0">
                  <a:solidFill>
                    <a:schemeClr val="bg2">
                      <a:lumMod val="25000"/>
                    </a:schemeClr>
                  </a:solidFill>
                </a:rPr>
                <a:t>倉敷市・倉敷市教育委員会</a:t>
              </a:r>
            </a:p>
          </p:txBody>
        </p:sp>
        <p:pic>
          <p:nvPicPr>
            <p:cNvPr id="1246" name="Picture 34" descr="illust2144_thumb"/>
            <p:cNvPicPr>
              <a:picLocks noChangeAspect="1" noChangeArrowheads="1"/>
            </p:cNvPicPr>
            <p:nvPr/>
          </p:nvPicPr>
          <p:blipFill>
            <a:blip r:embed="rId1"/>
            <a:stretch>
              <a:fillRect/>
            </a:stretch>
          </p:blipFill>
          <p:spPr>
            <a:xfrm rot="1508764">
              <a:off x="4407" y="3370"/>
              <a:ext cx="653" cy="356"/>
            </a:xfrm>
            <a:prstGeom prst="rect">
              <a:avLst/>
            </a:prstGeom>
            <a:noFill/>
            <a:ln>
              <a:noFill/>
            </a:ln>
          </p:spPr>
        </p:pic>
        <p:sp>
          <p:nvSpPr>
            <p:cNvPr id="1247" name="Freeform 35"/>
            <p:cNvSpPr/>
            <p:nvPr/>
          </p:nvSpPr>
          <p:spPr>
            <a:xfrm>
              <a:off x="4014" y="3786"/>
              <a:ext cx="921" cy="411"/>
            </a:xfrm>
            <a:custGeom>
              <a:avLst/>
              <a:gdLst>
                <a:gd name="T0" fmla="*/ 0 w 1270"/>
                <a:gd name="T1" fmla="*/ 0 h 590"/>
                <a:gd name="T2" fmla="*/ 0 w 1270"/>
                <a:gd name="T3" fmla="*/ 182 h 590"/>
                <a:gd name="T4" fmla="*/ 1270 w 1270"/>
                <a:gd name="T5" fmla="*/ 590 h 590"/>
              </a:gdLst>
              <a:ahLst/>
              <a:cxnLst>
                <a:cxn ang="0">
                  <a:pos x="T0" y="T1"/>
                </a:cxn>
                <a:cxn ang="0">
                  <a:pos x="T2" y="T3"/>
                </a:cxn>
                <a:cxn ang="0">
                  <a:pos x="T4" y="T5"/>
                </a:cxn>
              </a:cxnLst>
              <a:rect l="0" t="0" r="r" b="b"/>
              <a:pathLst>
                <a:path w="1270" h="590">
                  <a:moveTo>
                    <a:pt x="0" y="0"/>
                  </a:moveTo>
                  <a:lnTo>
                    <a:pt x="0" y="182"/>
                  </a:lnTo>
                  <a:lnTo>
                    <a:pt x="1270" y="590"/>
                  </a:lnTo>
                </a:path>
              </a:pathLst>
            </a:custGeom>
            <a:gradFill rotWithShape="1">
              <a:gsLst>
                <a:gs pos="0">
                  <a:schemeClr val="bg2">
                    <a:gamma/>
                    <a:tint val="22353"/>
                    <a:invGamma/>
                  </a:schemeClr>
                </a:gs>
                <a:gs pos="100000">
                  <a:schemeClr val="bg2"/>
                </a:gs>
              </a:gsLst>
              <a:lin ang="5400000" scaled="1"/>
              <a:tileRect/>
            </a:gradFill>
            <a:ln w="9525">
              <a:solidFill>
                <a:schemeClr val="tx1"/>
              </a:solidFill>
              <a:round/>
              <a:headEnd/>
              <a:tailEnd/>
            </a:ln>
            <a:effectLst/>
          </p:spPr>
          <p:txBody>
            <a:bodyPr/>
            <a:lstStyle/>
            <a:p>
              <a:pPr>
                <a:defRPr/>
              </a:pPr>
              <a:endParaRPr lang="ja-JP" altLang="en-US"/>
            </a:p>
          </p:txBody>
        </p:sp>
      </p:grpSp>
      <p:sp>
        <p:nvSpPr>
          <p:cNvPr id="1248" name="右中かっこ 15"/>
          <p:cNvSpPr/>
          <p:nvPr/>
        </p:nvSpPr>
        <p:spPr>
          <a:xfrm rot="10800000">
            <a:off x="2596604" y="1429125"/>
            <a:ext cx="689499" cy="4316103"/>
          </a:xfrm>
          <a:prstGeom prst="rightBrace">
            <a:avLst>
              <a:gd name="adj1" fmla="val 45635"/>
              <a:gd name="adj2" fmla="val 4173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49" name="テキスト ボックス 3"/>
          <p:cNvSpPr txBox="1">
            <a:spLocks noChangeArrowheads="1"/>
          </p:cNvSpPr>
          <p:nvPr/>
        </p:nvSpPr>
        <p:spPr>
          <a:xfrm>
            <a:off x="395536" y="3429000"/>
            <a:ext cx="2282997" cy="523220"/>
          </a:xfrm>
          <a:prstGeom prst="rect">
            <a:avLst/>
          </a:prstGeom>
          <a:noFill/>
          <a:ln>
            <a:noFill/>
          </a:ln>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dirty="0"/>
              <a:t>かがやき手帳</a:t>
            </a:r>
          </a:p>
        </p:txBody>
      </p:sp>
      <p:sp>
        <p:nvSpPr>
          <p:cNvPr id="1250" name="テキスト ボックス 3"/>
          <p:cNvSpPr txBox="1">
            <a:spLocks noChangeArrowheads="1"/>
          </p:cNvSpPr>
          <p:nvPr/>
        </p:nvSpPr>
        <p:spPr>
          <a:xfrm>
            <a:off x="438966" y="4160400"/>
            <a:ext cx="2332314" cy="923330"/>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800" dirty="0"/>
              <a:t>定期的に、お子さんの課題・成長を記載し</a:t>
            </a:r>
            <a:r>
              <a:rPr lang="ja-JP" altLang="en-US" sz="1800" dirty="0">
                <a:solidFill>
                  <a:srgbClr val="FF0000"/>
                </a:solidFill>
              </a:rPr>
              <a:t>積み上げて</a:t>
            </a:r>
            <a:r>
              <a:rPr lang="ja-JP" altLang="en-US" sz="1800" dirty="0"/>
              <a:t>いくもの</a:t>
            </a:r>
            <a:endParaRPr lang="en-US" altLang="ja-JP" sz="1800" dirty="0"/>
          </a:p>
        </p:txBody>
      </p:sp>
      <p:grpSp>
        <p:nvGrpSpPr>
          <p:cNvPr id="1251" name="グループ化 3"/>
          <p:cNvGrpSpPr/>
          <p:nvPr/>
        </p:nvGrpSpPr>
        <p:grpSpPr>
          <a:xfrm>
            <a:off x="2732014" y="4370381"/>
            <a:ext cx="1576710" cy="837333"/>
            <a:chOff x="2732014" y="4370381"/>
            <a:chExt cx="1576710" cy="837333"/>
          </a:xfrm>
        </p:grpSpPr>
        <p:cxnSp>
          <p:nvCxnSpPr>
            <p:cNvPr id="1252" name="直線コネクタ 19"/>
            <p:cNvCxnSpPr/>
            <p:nvPr/>
          </p:nvCxnSpPr>
          <p:spPr>
            <a:xfrm>
              <a:off x="3653417" y="4370381"/>
              <a:ext cx="6480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53" name="直線コネクタ 20"/>
            <p:cNvCxnSpPr/>
            <p:nvPr/>
          </p:nvCxnSpPr>
          <p:spPr>
            <a:xfrm>
              <a:off x="3660652" y="4597266"/>
              <a:ext cx="6480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254" name="グループ化 26"/>
            <p:cNvGrpSpPr/>
            <p:nvPr/>
          </p:nvGrpSpPr>
          <p:grpSpPr>
            <a:xfrm>
              <a:off x="2732014" y="4869160"/>
              <a:ext cx="1119906" cy="338554"/>
              <a:chOff x="4924996" y="4835470"/>
              <a:chExt cx="1119906" cy="338554"/>
            </a:xfrm>
          </p:grpSpPr>
          <p:sp>
            <p:nvSpPr>
              <p:cNvPr id="1255" name="線吹き出し 3 (枠付き) 24"/>
              <p:cNvSpPr/>
              <p:nvPr/>
            </p:nvSpPr>
            <p:spPr>
              <a:xfrm rot="5400000">
                <a:off x="5320874" y="4482741"/>
                <a:ext cx="334669" cy="1047897"/>
              </a:xfrm>
              <a:prstGeom prst="borderCallout3">
                <a:avLst>
                  <a:gd name="adj1" fmla="val 63295"/>
                  <a:gd name="adj2" fmla="val 1411"/>
                  <a:gd name="adj3" fmla="val 61582"/>
                  <a:gd name="adj4" fmla="val -13419"/>
                  <a:gd name="adj5" fmla="val 59952"/>
                  <a:gd name="adj6" fmla="val -109356"/>
                  <a:gd name="adj7" fmla="val 603"/>
                  <a:gd name="adj8" fmla="val -114538"/>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6" name="テキスト ボックス 3"/>
              <p:cNvSpPr txBox="1">
                <a:spLocks noChangeArrowheads="1"/>
              </p:cNvSpPr>
              <p:nvPr/>
            </p:nvSpPr>
            <p:spPr>
              <a:xfrm>
                <a:off x="4924996" y="4835470"/>
                <a:ext cx="1119906" cy="338554"/>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600" b="1" dirty="0">
                    <a:solidFill>
                      <a:srgbClr val="FF0000"/>
                    </a:solidFill>
                  </a:rPr>
                  <a:t>概ね６ヶ月</a:t>
                </a:r>
                <a:endParaRPr lang="en-US" altLang="ja-JP" sz="1600" b="1" dirty="0">
                  <a:solidFill>
                    <a:srgbClr val="FF0000"/>
                  </a:solidFill>
                </a:endParaRPr>
              </a:p>
            </p:txBody>
          </p:sp>
        </p:grpSp>
      </p:grpSp>
      <p:sp>
        <p:nvSpPr>
          <p:cNvPr id="1257" name="正方形/長方形 27"/>
          <p:cNvSpPr/>
          <p:nvPr/>
        </p:nvSpPr>
        <p:spPr>
          <a:xfrm>
            <a:off x="3892269" y="4442407"/>
            <a:ext cx="1441715" cy="1272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8" name="テキスト ボックス 3"/>
          <p:cNvSpPr txBox="1">
            <a:spLocks noChangeArrowheads="1"/>
          </p:cNvSpPr>
          <p:nvPr/>
        </p:nvSpPr>
        <p:spPr>
          <a:xfrm>
            <a:off x="6214682" y="2408777"/>
            <a:ext cx="2334293" cy="523220"/>
          </a:xfrm>
          <a:prstGeom prst="rect">
            <a:avLst/>
          </a:prstGeom>
          <a:noFill/>
          <a:ln>
            <a:noFill/>
          </a:ln>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dirty="0"/>
              <a:t>サポートブック</a:t>
            </a:r>
          </a:p>
        </p:txBody>
      </p:sp>
      <p:sp>
        <p:nvSpPr>
          <p:cNvPr id="1259" name="テキスト ボックス 3"/>
          <p:cNvSpPr txBox="1">
            <a:spLocks noChangeArrowheads="1"/>
          </p:cNvSpPr>
          <p:nvPr/>
        </p:nvSpPr>
        <p:spPr>
          <a:xfrm>
            <a:off x="6300192" y="3724050"/>
            <a:ext cx="2376263" cy="646331"/>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800" dirty="0">
                <a:solidFill>
                  <a:srgbClr val="FF0000"/>
                </a:solidFill>
              </a:rPr>
              <a:t>現在</a:t>
            </a:r>
            <a:r>
              <a:rPr lang="ja-JP" altLang="en-US" sz="1800" dirty="0"/>
              <a:t>のお子さんの様子を書きだしたもの</a:t>
            </a:r>
            <a:endParaRPr lang="en-US" altLang="ja-JP" sz="1800" dirty="0"/>
          </a:p>
        </p:txBody>
      </p:sp>
      <p:cxnSp>
        <p:nvCxnSpPr>
          <p:cNvPr id="1260" name="曲線コネクタ 31"/>
          <p:cNvCxnSpPr/>
          <p:nvPr/>
        </p:nvCxnSpPr>
        <p:spPr>
          <a:xfrm flipV="1">
            <a:off x="5436096" y="3258647"/>
            <a:ext cx="966209" cy="1213254"/>
          </a:xfrm>
          <a:prstGeom prst="curvedConnector3">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61" name="テキスト ボックス 3"/>
          <p:cNvSpPr txBox="1">
            <a:spLocks noChangeArrowheads="1"/>
          </p:cNvSpPr>
          <p:nvPr/>
        </p:nvSpPr>
        <p:spPr>
          <a:xfrm>
            <a:off x="484436" y="295668"/>
            <a:ext cx="4573688" cy="584775"/>
          </a:xfrm>
          <a:prstGeom prst="rect">
            <a:avLst/>
          </a:prstGeom>
          <a:noFill/>
          <a:ln>
            <a:noFill/>
          </a:ln>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dirty="0"/>
              <a:t>◆サポートブックとの違い</a:t>
            </a:r>
          </a:p>
        </p:txBody>
      </p:sp>
      <p:sp>
        <p:nvSpPr>
          <p:cNvPr id="1262" name="テキスト ボックス 3"/>
          <p:cNvSpPr txBox="1">
            <a:spLocks noChangeArrowheads="1"/>
          </p:cNvSpPr>
          <p:nvPr/>
        </p:nvSpPr>
        <p:spPr>
          <a:xfrm>
            <a:off x="484435" y="5877272"/>
            <a:ext cx="8064539" cy="830997"/>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400" b="1" dirty="0">
                <a:solidFill>
                  <a:srgbClr val="FF0000"/>
                </a:solidFill>
              </a:rPr>
              <a:t>※</a:t>
            </a:r>
            <a:r>
              <a:rPr lang="ja-JP" altLang="en-US" sz="2400" b="1" dirty="0">
                <a:solidFill>
                  <a:srgbClr val="FF0000"/>
                </a:solidFill>
              </a:rPr>
              <a:t>かがやき手帳は、継続して記入することで効果を発揮する</a:t>
            </a:r>
            <a:endParaRPr lang="en-US" altLang="ja-JP" sz="2400" b="1" dirty="0">
              <a:solidFill>
                <a:srgbClr val="FF0000"/>
              </a:solidFill>
            </a:endParaRPr>
          </a:p>
          <a:p>
            <a:pPr eaLnBrk="1" hangingPunct="1">
              <a:spcBef>
                <a:spcPct val="0"/>
              </a:spcBef>
              <a:buFontTx/>
              <a:buNone/>
            </a:pPr>
            <a:r>
              <a:rPr lang="ja-JP" altLang="en-US" sz="2400" b="1" dirty="0">
                <a:solidFill>
                  <a:srgbClr val="FF0000"/>
                </a:solidFill>
              </a:rPr>
              <a:t>　 ものです！</a:t>
            </a:r>
          </a:p>
        </p:txBody>
      </p:sp>
      <p:sp>
        <p:nvSpPr>
          <p:cNvPr id="1263" name="テキスト ボックス 3"/>
          <p:cNvSpPr txBox="1">
            <a:spLocks noChangeArrowheads="1"/>
          </p:cNvSpPr>
          <p:nvPr/>
        </p:nvSpPr>
        <p:spPr>
          <a:xfrm>
            <a:off x="6379454" y="4470276"/>
            <a:ext cx="2376263" cy="646331"/>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800" dirty="0"/>
              <a:t>・託児</a:t>
            </a:r>
            <a:endParaRPr lang="en-US" altLang="ja-JP" sz="1800" dirty="0"/>
          </a:p>
          <a:p>
            <a:pPr eaLnBrk="1" hangingPunct="1">
              <a:spcBef>
                <a:spcPct val="0"/>
              </a:spcBef>
              <a:buFontTx/>
              <a:buNone/>
            </a:pPr>
            <a:r>
              <a:rPr lang="ja-JP" altLang="en-US" sz="1800" dirty="0"/>
              <a:t>・宿泊学習・・・</a:t>
            </a:r>
            <a:endParaRPr lang="en-US" altLang="ja-JP" sz="1800" dirty="0"/>
          </a:p>
        </p:txBody>
      </p:sp>
      <p:grpSp>
        <p:nvGrpSpPr>
          <p:cNvPr id="1264" name="グループ化 4"/>
          <p:cNvGrpSpPr/>
          <p:nvPr/>
        </p:nvGrpSpPr>
        <p:grpSpPr>
          <a:xfrm>
            <a:off x="3142088" y="879866"/>
            <a:ext cx="2942080" cy="3457401"/>
            <a:chOff x="3142088" y="879866"/>
            <a:chExt cx="2942080" cy="3457401"/>
          </a:xfrm>
        </p:grpSpPr>
        <p:sp>
          <p:nvSpPr>
            <p:cNvPr id="1265" name="ストライプ矢印 1"/>
            <p:cNvSpPr/>
            <p:nvPr/>
          </p:nvSpPr>
          <p:spPr>
            <a:xfrm rot="16200000">
              <a:off x="2884428" y="1137528"/>
              <a:ext cx="3457401" cy="2942080"/>
            </a:xfrm>
            <a:prstGeom prst="stripedRightArrow">
              <a:avLst/>
            </a:prstGeom>
            <a:gradFill flip="none" rotWithShape="1">
              <a:gsLst>
                <a:gs pos="0">
                  <a:srgbClr val="FFFF00">
                    <a:tint val="66000"/>
                    <a:satMod val="160000"/>
                  </a:srgbClr>
                </a:gs>
                <a:gs pos="0">
                  <a:srgbClr val="FFFF00">
                    <a:tint val="23500"/>
                    <a:satMod val="160000"/>
                  </a:srgbClr>
                </a:gs>
                <a:gs pos="100000">
                  <a:srgbClr val="FFFF00"/>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6" name="Text Box 25"/>
            <p:cNvSpPr txBox="1">
              <a:spLocks noChangeArrowheads="1"/>
            </p:cNvSpPr>
            <p:nvPr/>
          </p:nvSpPr>
          <p:spPr>
            <a:xfrm>
              <a:off x="4336128" y="1429126"/>
              <a:ext cx="553998" cy="2192267"/>
            </a:xfrm>
            <a:prstGeom prst="rect">
              <a:avLst/>
            </a:prstGeom>
            <a:noFill/>
            <a:ln>
              <a:noFill/>
            </a:ln>
            <a:effectLst/>
          </p:spPr>
          <p:txBody>
            <a:bodyPr vert="eaVert"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400" dirty="0">
                  <a:solidFill>
                    <a:srgbClr val="FF0000"/>
                  </a:solidFill>
                </a:rPr>
                <a:t>お子さんの成長</a:t>
              </a:r>
            </a:p>
          </p:txBody>
        </p:sp>
      </p:grpSp>
    </p:spTree>
    <p:extLst>
      <p:ext uri="{BB962C8B-B14F-4D97-AF65-F5344CB8AC3E}">
        <p14:creationId xmlns:p14="http://schemas.microsoft.com/office/powerpoint/2010/main" val="156072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41"/>
                                        </p:tgtEl>
                                        <p:attrNameLst>
                                          <p:attrName>style.visibility</p:attrName>
                                        </p:attrNameLst>
                                      </p:cBhvr>
                                      <p:to>
                                        <p:strVal val="visible"/>
                                      </p:to>
                                    </p:set>
                                    <p:anim calcmode="lin" valueType="num">
                                      <p:cBhvr additive="base">
                                        <p:cTn id="7" dur="500" fill="hold"/>
                                        <p:tgtEl>
                                          <p:spTgt spid="1241"/>
                                        </p:tgtEl>
                                        <p:attrNameLst>
                                          <p:attrName>ppt_x</p:attrName>
                                        </p:attrNameLst>
                                      </p:cBhvr>
                                      <p:tavLst>
                                        <p:tav tm="0">
                                          <p:val>
                                            <p:strVal val="#ppt_x"/>
                                          </p:val>
                                        </p:tav>
                                        <p:tav tm="100000">
                                          <p:val>
                                            <p:strVal val="#ppt_x"/>
                                          </p:val>
                                        </p:tav>
                                      </p:tavLst>
                                    </p:anim>
                                    <p:anim calcmode="lin" valueType="num">
                                      <p:cBhvr additive="base">
                                        <p:cTn id="8" dur="500" fill="hold"/>
                                        <p:tgtEl>
                                          <p:spTgt spid="124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40"/>
                                        </p:tgtEl>
                                        <p:attrNameLst>
                                          <p:attrName>style.visibility</p:attrName>
                                        </p:attrNameLst>
                                      </p:cBhvr>
                                      <p:to>
                                        <p:strVal val="visible"/>
                                      </p:to>
                                    </p:set>
                                    <p:anim calcmode="lin" valueType="num">
                                      <p:cBhvr additive="base">
                                        <p:cTn id="12" dur="500" fill="hold"/>
                                        <p:tgtEl>
                                          <p:spTgt spid="1240"/>
                                        </p:tgtEl>
                                        <p:attrNameLst>
                                          <p:attrName>ppt_x</p:attrName>
                                        </p:attrNameLst>
                                      </p:cBhvr>
                                      <p:tavLst>
                                        <p:tav tm="0">
                                          <p:val>
                                            <p:strVal val="#ppt_x"/>
                                          </p:val>
                                        </p:tav>
                                        <p:tav tm="100000">
                                          <p:val>
                                            <p:strVal val="#ppt_x"/>
                                          </p:val>
                                        </p:tav>
                                      </p:tavLst>
                                    </p:anim>
                                    <p:anim calcmode="lin" valueType="num">
                                      <p:cBhvr additive="base">
                                        <p:cTn id="13" dur="500" fill="hold"/>
                                        <p:tgtEl>
                                          <p:spTgt spid="124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239"/>
                                        </p:tgtEl>
                                        <p:attrNameLst>
                                          <p:attrName>style.visibility</p:attrName>
                                        </p:attrNameLst>
                                      </p:cBhvr>
                                      <p:to>
                                        <p:strVal val="visible"/>
                                      </p:to>
                                    </p:set>
                                    <p:anim calcmode="lin" valueType="num">
                                      <p:cBhvr additive="base">
                                        <p:cTn id="17" dur="500" fill="hold"/>
                                        <p:tgtEl>
                                          <p:spTgt spid="1239"/>
                                        </p:tgtEl>
                                        <p:attrNameLst>
                                          <p:attrName>ppt_x</p:attrName>
                                        </p:attrNameLst>
                                      </p:cBhvr>
                                      <p:tavLst>
                                        <p:tav tm="0">
                                          <p:val>
                                            <p:strVal val="#ppt_x"/>
                                          </p:val>
                                        </p:tav>
                                        <p:tav tm="100000">
                                          <p:val>
                                            <p:strVal val="#ppt_x"/>
                                          </p:val>
                                        </p:tav>
                                      </p:tavLst>
                                    </p:anim>
                                    <p:anim calcmode="lin" valueType="num">
                                      <p:cBhvr additive="base">
                                        <p:cTn id="18" dur="500" fill="hold"/>
                                        <p:tgtEl>
                                          <p:spTgt spid="123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238"/>
                                        </p:tgtEl>
                                        <p:attrNameLst>
                                          <p:attrName>style.visibility</p:attrName>
                                        </p:attrNameLst>
                                      </p:cBhvr>
                                      <p:to>
                                        <p:strVal val="visible"/>
                                      </p:to>
                                    </p:set>
                                    <p:anim calcmode="lin" valueType="num">
                                      <p:cBhvr additive="base">
                                        <p:cTn id="22" dur="500" fill="hold"/>
                                        <p:tgtEl>
                                          <p:spTgt spid="1238"/>
                                        </p:tgtEl>
                                        <p:attrNameLst>
                                          <p:attrName>ppt_x</p:attrName>
                                        </p:attrNameLst>
                                      </p:cBhvr>
                                      <p:tavLst>
                                        <p:tav tm="0">
                                          <p:val>
                                            <p:strVal val="#ppt_x"/>
                                          </p:val>
                                        </p:tav>
                                        <p:tav tm="100000">
                                          <p:val>
                                            <p:strVal val="#ppt_x"/>
                                          </p:val>
                                        </p:tav>
                                      </p:tavLst>
                                    </p:anim>
                                    <p:anim calcmode="lin" valueType="num">
                                      <p:cBhvr additive="base">
                                        <p:cTn id="23" dur="500" fill="hold"/>
                                        <p:tgtEl>
                                          <p:spTgt spid="123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264"/>
                                        </p:tgtEl>
                                        <p:attrNameLst>
                                          <p:attrName>style.visibility</p:attrName>
                                        </p:attrNameLst>
                                      </p:cBhvr>
                                      <p:to>
                                        <p:strVal val="visible"/>
                                      </p:to>
                                    </p:set>
                                    <p:anim calcmode="lin" valueType="num">
                                      <p:cBhvr additive="base">
                                        <p:cTn id="27" dur="500" fill="hold"/>
                                        <p:tgtEl>
                                          <p:spTgt spid="1264"/>
                                        </p:tgtEl>
                                        <p:attrNameLst>
                                          <p:attrName>ppt_x</p:attrName>
                                        </p:attrNameLst>
                                      </p:cBhvr>
                                      <p:tavLst>
                                        <p:tav tm="0">
                                          <p:val>
                                            <p:strVal val="#ppt_x"/>
                                          </p:val>
                                        </p:tav>
                                        <p:tav tm="100000">
                                          <p:val>
                                            <p:strVal val="#ppt_x"/>
                                          </p:val>
                                        </p:tav>
                                      </p:tavLst>
                                    </p:anim>
                                    <p:anim calcmode="lin" valueType="num">
                                      <p:cBhvr additive="base">
                                        <p:cTn id="28" dur="500" fill="hold"/>
                                        <p:tgtEl>
                                          <p:spTgt spid="126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48"/>
                                        </p:tgtEl>
                                        <p:attrNameLst>
                                          <p:attrName>style.visibility</p:attrName>
                                        </p:attrNameLst>
                                      </p:cBhvr>
                                      <p:to>
                                        <p:strVal val="visible"/>
                                      </p:to>
                                    </p:set>
                                    <p:animEffect transition="in" filter="fade">
                                      <p:cBhvr>
                                        <p:cTn id="33" dur="500"/>
                                        <p:tgtEl>
                                          <p:spTgt spid="124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49"/>
                                        </p:tgtEl>
                                        <p:attrNameLst>
                                          <p:attrName>style.visibility</p:attrName>
                                        </p:attrNameLst>
                                      </p:cBhvr>
                                      <p:to>
                                        <p:strVal val="visible"/>
                                      </p:to>
                                    </p:set>
                                    <p:animEffect transition="in" filter="fade">
                                      <p:cBhvr>
                                        <p:cTn id="36" dur="500"/>
                                        <p:tgtEl>
                                          <p:spTgt spid="1249"/>
                                        </p:tgtEl>
                                      </p:cBhvr>
                                    </p:animEffect>
                                  </p:childTnLst>
                                </p:cTn>
                              </p:par>
                              <p:par>
                                <p:cTn id="37" presetID="10" presetClass="entr" presetSubtype="0" fill="hold" nodeType="withEffect">
                                  <p:stCondLst>
                                    <p:cond delay="0"/>
                                  </p:stCondLst>
                                  <p:childTnLst>
                                    <p:set>
                                      <p:cBhvr>
                                        <p:cTn id="38" dur="1" fill="hold">
                                          <p:stCondLst>
                                            <p:cond delay="0"/>
                                          </p:stCondLst>
                                        </p:cTn>
                                        <p:tgtEl>
                                          <p:spTgt spid="1242"/>
                                        </p:tgtEl>
                                        <p:attrNameLst>
                                          <p:attrName>style.visibility</p:attrName>
                                        </p:attrNameLst>
                                      </p:cBhvr>
                                      <p:to>
                                        <p:strVal val="visible"/>
                                      </p:to>
                                    </p:set>
                                    <p:animEffect transition="in" filter="fade">
                                      <p:cBhvr>
                                        <p:cTn id="39" dur="500"/>
                                        <p:tgtEl>
                                          <p:spTgt spid="124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50"/>
                                        </p:tgtEl>
                                        <p:attrNameLst>
                                          <p:attrName>style.visibility</p:attrName>
                                        </p:attrNameLst>
                                      </p:cBhvr>
                                      <p:to>
                                        <p:strVal val="visible"/>
                                      </p:to>
                                    </p:set>
                                    <p:animEffect transition="in" filter="fade">
                                      <p:cBhvr>
                                        <p:cTn id="42" dur="500"/>
                                        <p:tgtEl>
                                          <p:spTgt spid="125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57"/>
                                        </p:tgtEl>
                                        <p:attrNameLst>
                                          <p:attrName>style.visibility</p:attrName>
                                        </p:attrNameLst>
                                      </p:cBhvr>
                                      <p:to>
                                        <p:strVal val="visible"/>
                                      </p:to>
                                    </p:set>
                                    <p:animEffect transition="in" filter="fade">
                                      <p:cBhvr>
                                        <p:cTn id="45" dur="500"/>
                                        <p:tgtEl>
                                          <p:spTgt spid="125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251"/>
                                        </p:tgtEl>
                                        <p:attrNameLst>
                                          <p:attrName>style.visibility</p:attrName>
                                        </p:attrNameLst>
                                      </p:cBhvr>
                                      <p:to>
                                        <p:strVal val="visible"/>
                                      </p:to>
                                    </p:set>
                                    <p:animEffect transition="in" filter="fade">
                                      <p:cBhvr>
                                        <p:cTn id="50" dur="500"/>
                                        <p:tgtEl>
                                          <p:spTgt spid="125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258"/>
                                        </p:tgtEl>
                                        <p:attrNameLst>
                                          <p:attrName>style.visibility</p:attrName>
                                        </p:attrNameLst>
                                      </p:cBhvr>
                                      <p:to>
                                        <p:strVal val="visible"/>
                                      </p:to>
                                    </p:set>
                                    <p:animEffect transition="in" filter="fade">
                                      <p:cBhvr>
                                        <p:cTn id="55" dur="500"/>
                                        <p:tgtEl>
                                          <p:spTgt spid="1258"/>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2" nodeType="clickEffect">
                                  <p:stCondLst>
                                    <p:cond delay="0"/>
                                  </p:stCondLst>
                                  <p:childTnLst>
                                    <p:set>
                                      <p:cBhvr>
                                        <p:cTn id="59" dur="1" fill="hold">
                                          <p:stCondLst>
                                            <p:cond delay="0"/>
                                          </p:stCondLst>
                                        </p:cTn>
                                        <p:tgtEl>
                                          <p:spTgt spid="1257"/>
                                        </p:tgtEl>
                                        <p:attrNameLst>
                                          <p:attrName>style.visibility</p:attrName>
                                        </p:attrNameLst>
                                      </p:cBhvr>
                                      <p:to>
                                        <p:strVal val="visible"/>
                                      </p:to>
                                    </p:set>
                                    <p:anim calcmode="lin" valueType="num">
                                      <p:cBhvr>
                                        <p:cTn id="60" dur="1000" fill="hold"/>
                                        <p:tgtEl>
                                          <p:spTgt spid="1257"/>
                                        </p:tgtEl>
                                        <p:attrNameLst>
                                          <p:attrName>ppt_w</p:attrName>
                                        </p:attrNameLst>
                                      </p:cBhvr>
                                      <p:tavLst>
                                        <p:tav tm="0">
                                          <p:val>
                                            <p:fltVal val="0"/>
                                          </p:val>
                                        </p:tav>
                                        <p:tav tm="100000">
                                          <p:val>
                                            <p:strVal val="#ppt_w"/>
                                          </p:val>
                                        </p:tav>
                                      </p:tavLst>
                                    </p:anim>
                                    <p:anim calcmode="lin" valueType="num">
                                      <p:cBhvr>
                                        <p:cTn id="61" dur="1000" fill="hold"/>
                                        <p:tgtEl>
                                          <p:spTgt spid="1257"/>
                                        </p:tgtEl>
                                        <p:attrNameLst>
                                          <p:attrName>ppt_h</p:attrName>
                                        </p:attrNameLst>
                                      </p:cBhvr>
                                      <p:tavLst>
                                        <p:tav tm="0">
                                          <p:val>
                                            <p:fltVal val="0"/>
                                          </p:val>
                                        </p:tav>
                                        <p:tav tm="100000">
                                          <p:val>
                                            <p:strVal val="#ppt_h"/>
                                          </p:val>
                                        </p:tav>
                                      </p:tavLst>
                                    </p:anim>
                                    <p:anim calcmode="lin" valueType="num">
                                      <p:cBhvr>
                                        <p:cTn id="62" dur="1000" fill="hold"/>
                                        <p:tgtEl>
                                          <p:spTgt spid="1257"/>
                                        </p:tgtEl>
                                        <p:attrNameLst>
                                          <p:attrName>style.rotation</p:attrName>
                                        </p:attrNameLst>
                                      </p:cBhvr>
                                      <p:tavLst>
                                        <p:tav tm="0">
                                          <p:val>
                                            <p:fltVal val="90"/>
                                          </p:val>
                                        </p:tav>
                                        <p:tav tm="100000">
                                          <p:val>
                                            <p:fltVal val="0"/>
                                          </p:val>
                                        </p:tav>
                                      </p:tavLst>
                                    </p:anim>
                                    <p:animEffect transition="in" filter="fade">
                                      <p:cBhvr>
                                        <p:cTn id="63" dur="1000"/>
                                        <p:tgtEl>
                                          <p:spTgt spid="1257"/>
                                        </p:tgtEl>
                                      </p:cBhvr>
                                    </p:animEffect>
                                  </p:childTnLst>
                                </p:cTn>
                              </p:par>
                            </p:childTnLst>
                          </p:cTn>
                        </p:par>
                        <p:par>
                          <p:cTn id="64" fill="hold">
                            <p:stCondLst>
                              <p:cond delay="1000"/>
                            </p:stCondLst>
                            <p:childTnLst>
                              <p:par>
                                <p:cTn id="65" presetID="42" presetClass="path" presetSubtype="0" accel="50000" decel="50000" fill="hold" grpId="1" nodeType="afterEffect">
                                  <p:stCondLst>
                                    <p:cond delay="0"/>
                                  </p:stCondLst>
                                  <p:childTnLst>
                                    <p:animMotion origin="layout" path="M -3.88889E-6 3.27475E-6 L 0.30261 -0.18825 " pathEditMode="relative" rAng="0" ptsTypes="AA">
                                      <p:cBhvr>
                                        <p:cTn id="66" dur="2000" fill="hold"/>
                                        <p:tgtEl>
                                          <p:spTgt spid="1257"/>
                                        </p:tgtEl>
                                        <p:attrNameLst>
                                          <p:attrName>ppt_x</p:attrName>
                                          <p:attrName>ppt_y</p:attrName>
                                        </p:attrNameLst>
                                      </p:cBhvr>
                                      <p:rCtr x="15122" y="-9413"/>
                                    </p:animMotion>
                                  </p:childTnLst>
                                </p:cTn>
                              </p:par>
                            </p:childTnLst>
                          </p:cTn>
                        </p:par>
                        <p:par>
                          <p:cTn id="67" fill="hold">
                            <p:stCondLst>
                              <p:cond delay="3000"/>
                            </p:stCondLst>
                            <p:childTnLst>
                              <p:par>
                                <p:cTn id="68" presetID="10" presetClass="entr" presetSubtype="0" fill="hold" nodeType="afterEffect">
                                  <p:stCondLst>
                                    <p:cond delay="0"/>
                                  </p:stCondLst>
                                  <p:childTnLst>
                                    <p:set>
                                      <p:cBhvr>
                                        <p:cTn id="69" dur="1" fill="hold">
                                          <p:stCondLst>
                                            <p:cond delay="0"/>
                                          </p:stCondLst>
                                        </p:cTn>
                                        <p:tgtEl>
                                          <p:spTgt spid="1260"/>
                                        </p:tgtEl>
                                        <p:attrNameLst>
                                          <p:attrName>style.visibility</p:attrName>
                                        </p:attrNameLst>
                                      </p:cBhvr>
                                      <p:to>
                                        <p:strVal val="visible"/>
                                      </p:to>
                                    </p:set>
                                    <p:animEffect transition="in" filter="fade">
                                      <p:cBhvr>
                                        <p:cTn id="70" dur="500"/>
                                        <p:tgtEl>
                                          <p:spTgt spid="126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259"/>
                                        </p:tgtEl>
                                        <p:attrNameLst>
                                          <p:attrName>style.visibility</p:attrName>
                                        </p:attrNameLst>
                                      </p:cBhvr>
                                      <p:to>
                                        <p:strVal val="visible"/>
                                      </p:to>
                                    </p:set>
                                    <p:animEffect transition="in" filter="fade">
                                      <p:cBhvr>
                                        <p:cTn id="73" dur="500"/>
                                        <p:tgtEl>
                                          <p:spTgt spid="1259"/>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263"/>
                                        </p:tgtEl>
                                        <p:attrNameLst>
                                          <p:attrName>style.visibility</p:attrName>
                                        </p:attrNameLst>
                                      </p:cBhvr>
                                      <p:to>
                                        <p:strVal val="visible"/>
                                      </p:to>
                                    </p:set>
                                    <p:animEffect transition="in" filter="fade">
                                      <p:cBhvr>
                                        <p:cTn id="78" dur="500"/>
                                        <p:tgtEl>
                                          <p:spTgt spid="1263"/>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262"/>
                                        </p:tgtEl>
                                        <p:attrNameLst>
                                          <p:attrName>style.visibility</p:attrName>
                                        </p:attrNameLst>
                                      </p:cBhvr>
                                      <p:to>
                                        <p:strVal val="visible"/>
                                      </p:to>
                                    </p:set>
                                    <p:animEffect transition="in" filter="fade">
                                      <p:cBhvr>
                                        <p:cTn id="83" dur="500"/>
                                        <p:tgtEl>
                                          <p:spTgt spid="1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8" grpId="0" animBg="1"/>
      <p:bldP spid="1239" grpId="0" animBg="1"/>
      <p:bldP spid="1240" grpId="0" animBg="1"/>
      <p:bldP spid="1241" grpId="0" animBg="1"/>
      <p:bldP spid="1248" grpId="0" animBg="1"/>
      <p:bldP spid="1249" grpId="0"/>
      <p:bldP spid="1250" grpId="0"/>
      <p:bldP spid="1257" grpId="0" animBg="1"/>
      <p:bldP spid="1257" grpId="1" animBg="1"/>
      <p:bldP spid="1257" grpId="2" animBg="1"/>
      <p:bldP spid="1258" grpId="0"/>
      <p:bldP spid="1259" grpId="0"/>
      <p:bldP spid="1262" grpId="0"/>
      <p:bldP spid="126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68" name="テキスト ボックス 3"/>
          <p:cNvSpPr txBox="1">
            <a:spLocks noChangeArrowheads="1"/>
          </p:cNvSpPr>
          <p:nvPr/>
        </p:nvSpPr>
        <p:spPr>
          <a:xfrm>
            <a:off x="917220" y="1022201"/>
            <a:ext cx="7975260" cy="584775"/>
          </a:xfrm>
          <a:prstGeom prst="rect">
            <a:avLst/>
          </a:prstGeom>
          <a:noFill/>
          <a:ln>
            <a:noFill/>
          </a:ln>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dirty="0"/>
              <a:t>お子さんの「生活マップ」を書いてみましょう！</a:t>
            </a:r>
          </a:p>
        </p:txBody>
      </p:sp>
      <p:pic>
        <p:nvPicPr>
          <p:cNvPr id="1269" name="Picture 11" descr="Y01A033"/>
          <p:cNvPicPr>
            <a:picLocks noChangeAspect="1" noChangeArrowheads="1"/>
          </p:cNvPicPr>
          <p:nvPr/>
        </p:nvPicPr>
        <p:blipFill>
          <a:blip r:embed="rId1"/>
          <a:stretch>
            <a:fillRect/>
          </a:stretch>
        </p:blipFill>
        <p:spPr>
          <a:xfrm>
            <a:off x="7740352" y="5229200"/>
            <a:ext cx="1152128" cy="1267940"/>
          </a:xfrm>
          <a:prstGeom prst="rect">
            <a:avLst/>
          </a:prstGeom>
          <a:noFill/>
          <a:ln>
            <a:noFill/>
          </a:ln>
        </p:spPr>
      </p:pic>
      <p:sp>
        <p:nvSpPr>
          <p:cNvPr id="1270" name="テキスト ボックス 5"/>
          <p:cNvSpPr txBox="1">
            <a:spLocks noChangeArrowheads="1"/>
          </p:cNvSpPr>
          <p:nvPr/>
        </p:nvSpPr>
        <p:spPr>
          <a:xfrm>
            <a:off x="323528" y="282137"/>
            <a:ext cx="4794902" cy="584775"/>
          </a:xfrm>
          <a:prstGeom prst="rect">
            <a:avLst/>
          </a:prstGeom>
          <a:noFill/>
          <a:ln>
            <a:noFill/>
          </a:ln>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dirty="0"/>
              <a:t>まずは、ウォーミングアップ</a:t>
            </a:r>
          </a:p>
        </p:txBody>
      </p:sp>
      <p:pic>
        <p:nvPicPr>
          <p:cNvPr id="1271" name="図 6"/>
          <p:cNvPicPr>
            <a:picLocks noChangeAspect="1"/>
          </p:cNvPicPr>
          <p:nvPr/>
        </p:nvPicPr>
        <p:blipFill>
          <a:blip r:embed="rId2"/>
          <a:stretch>
            <a:fillRect/>
          </a:stretch>
        </p:blipFill>
        <p:spPr>
          <a:xfrm>
            <a:off x="827584" y="1532139"/>
            <a:ext cx="7240812" cy="4331031"/>
          </a:xfrm>
          <a:prstGeom prst="rect">
            <a:avLst/>
          </a:prstGeom>
        </p:spPr>
      </p:pic>
    </p:spTree>
    <p:extLst>
      <p:ext uri="{BB962C8B-B14F-4D97-AF65-F5344CB8AC3E}">
        <p14:creationId xmlns:p14="http://schemas.microsoft.com/office/powerpoint/2010/main" val="1110959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273" name="Picture 11" descr="Y01A033"/>
          <p:cNvPicPr>
            <a:picLocks noChangeAspect="1" noChangeArrowheads="1"/>
          </p:cNvPicPr>
          <p:nvPr/>
        </p:nvPicPr>
        <p:blipFill>
          <a:blip r:embed="rId1"/>
          <a:stretch>
            <a:fillRect/>
          </a:stretch>
        </p:blipFill>
        <p:spPr>
          <a:xfrm>
            <a:off x="7740352" y="5229200"/>
            <a:ext cx="1152128" cy="1267940"/>
          </a:xfrm>
          <a:prstGeom prst="rect">
            <a:avLst/>
          </a:prstGeom>
          <a:noFill/>
          <a:ln>
            <a:noFill/>
          </a:ln>
        </p:spPr>
      </p:pic>
      <p:sp>
        <p:nvSpPr>
          <p:cNvPr id="1274" name="テキスト ボックス 5"/>
          <p:cNvSpPr txBox="1">
            <a:spLocks noChangeArrowheads="1"/>
          </p:cNvSpPr>
          <p:nvPr/>
        </p:nvSpPr>
        <p:spPr>
          <a:xfrm>
            <a:off x="76968" y="3488318"/>
            <a:ext cx="6726521" cy="523220"/>
          </a:xfrm>
          <a:prstGeom prst="rect">
            <a:avLst/>
          </a:prstGeom>
          <a:noFill/>
          <a:ln>
            <a:noFill/>
          </a:ln>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dirty="0">
                <a:solidFill>
                  <a:srgbClr val="FF0000"/>
                </a:solidFill>
              </a:rPr>
              <a:t>「親」以外</a:t>
            </a:r>
            <a:r>
              <a:rPr lang="ja-JP" altLang="en-US" sz="2800" dirty="0"/>
              <a:t>に、お子さんのことを知っている人</a:t>
            </a:r>
          </a:p>
        </p:txBody>
      </p:sp>
      <p:sp>
        <p:nvSpPr>
          <p:cNvPr id="1275" name="テキスト ボックス 7"/>
          <p:cNvSpPr txBox="1">
            <a:spLocks noChangeArrowheads="1"/>
          </p:cNvSpPr>
          <p:nvPr/>
        </p:nvSpPr>
        <p:spPr>
          <a:xfrm>
            <a:off x="4895287" y="3994010"/>
            <a:ext cx="3421129" cy="523220"/>
          </a:xfrm>
          <a:prstGeom prst="rect">
            <a:avLst/>
          </a:prstGeom>
          <a:noFill/>
          <a:ln>
            <a:noFill/>
          </a:ln>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dirty="0"/>
              <a:t>関わっている人・機関</a:t>
            </a:r>
          </a:p>
        </p:txBody>
      </p:sp>
      <p:sp>
        <p:nvSpPr>
          <p:cNvPr id="1276" name="テキスト ボックス 8"/>
          <p:cNvSpPr txBox="1">
            <a:spLocks noChangeArrowheads="1"/>
          </p:cNvSpPr>
          <p:nvPr/>
        </p:nvSpPr>
        <p:spPr>
          <a:xfrm>
            <a:off x="862831" y="4769499"/>
            <a:ext cx="6263253" cy="461665"/>
          </a:xfrm>
          <a:prstGeom prst="rect">
            <a:avLst/>
          </a:prstGeom>
          <a:noFill/>
          <a:ln>
            <a:noFill/>
          </a:ln>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400" dirty="0"/>
              <a:t>今は、「おうち」と「所属」だけかもしれません・・・</a:t>
            </a:r>
          </a:p>
        </p:txBody>
      </p:sp>
      <p:sp>
        <p:nvSpPr>
          <p:cNvPr id="1277" name="テキスト ボックス 9"/>
          <p:cNvSpPr txBox="1">
            <a:spLocks noChangeArrowheads="1"/>
          </p:cNvSpPr>
          <p:nvPr/>
        </p:nvSpPr>
        <p:spPr>
          <a:xfrm>
            <a:off x="1356073" y="5827241"/>
            <a:ext cx="5668539" cy="461665"/>
          </a:xfrm>
          <a:prstGeom prst="rect">
            <a:avLst/>
          </a:prstGeom>
          <a:noFill/>
          <a:ln>
            <a:noFill/>
          </a:ln>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400" dirty="0"/>
              <a:t>ちょっとずつ増やしていけたらいいですね。</a:t>
            </a:r>
          </a:p>
        </p:txBody>
      </p:sp>
      <p:sp>
        <p:nvSpPr>
          <p:cNvPr id="1278" name="テキスト ボックス 10"/>
          <p:cNvSpPr txBox="1">
            <a:spLocks noChangeArrowheads="1"/>
          </p:cNvSpPr>
          <p:nvPr/>
        </p:nvSpPr>
        <p:spPr>
          <a:xfrm>
            <a:off x="121552" y="116781"/>
            <a:ext cx="1005403" cy="461665"/>
          </a:xfrm>
          <a:prstGeom prst="rect">
            <a:avLst/>
          </a:prstGeom>
          <a:noFill/>
          <a:ln>
            <a:noFill/>
          </a:ln>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400" dirty="0"/>
              <a:t>所　属</a:t>
            </a:r>
          </a:p>
        </p:txBody>
      </p:sp>
      <p:sp>
        <p:nvSpPr>
          <p:cNvPr id="1279" name="テキスト ボックス 11"/>
          <p:cNvSpPr txBox="1">
            <a:spLocks noChangeArrowheads="1"/>
          </p:cNvSpPr>
          <p:nvPr/>
        </p:nvSpPr>
        <p:spPr>
          <a:xfrm>
            <a:off x="686017" y="551792"/>
            <a:ext cx="6338595" cy="400110"/>
          </a:xfrm>
          <a:prstGeom prst="rect">
            <a:avLst/>
          </a:prstGeom>
          <a:noFill/>
          <a:ln>
            <a:noFill/>
          </a:ln>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000" dirty="0"/>
              <a:t>保育園・こども園・幼稚園・小学校・児童発達支援センター</a:t>
            </a:r>
          </a:p>
        </p:txBody>
      </p:sp>
      <p:sp>
        <p:nvSpPr>
          <p:cNvPr id="1280" name="テキスト ボックス 12"/>
          <p:cNvSpPr txBox="1">
            <a:spLocks noChangeArrowheads="1"/>
          </p:cNvSpPr>
          <p:nvPr/>
        </p:nvSpPr>
        <p:spPr>
          <a:xfrm>
            <a:off x="121552" y="895804"/>
            <a:ext cx="1947969" cy="461665"/>
          </a:xfrm>
          <a:prstGeom prst="rect">
            <a:avLst/>
          </a:prstGeom>
          <a:noFill/>
          <a:ln>
            <a:noFill/>
          </a:ln>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400" dirty="0"/>
              <a:t>福祉サービス</a:t>
            </a:r>
          </a:p>
        </p:txBody>
      </p:sp>
      <p:sp>
        <p:nvSpPr>
          <p:cNvPr id="1281" name="テキスト ボックス 13"/>
          <p:cNvSpPr txBox="1">
            <a:spLocks noChangeArrowheads="1"/>
          </p:cNvSpPr>
          <p:nvPr/>
        </p:nvSpPr>
        <p:spPr>
          <a:xfrm>
            <a:off x="686017" y="1263762"/>
            <a:ext cx="7883890" cy="400110"/>
          </a:xfrm>
          <a:prstGeom prst="rect">
            <a:avLst/>
          </a:prstGeom>
          <a:noFill/>
          <a:ln>
            <a:noFill/>
          </a:ln>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000" dirty="0"/>
              <a:t>児童発達支援事業所・（児童発達支援センター）・放課後等デイサービス</a:t>
            </a:r>
          </a:p>
        </p:txBody>
      </p:sp>
      <p:sp>
        <p:nvSpPr>
          <p:cNvPr id="1282" name="テキスト ボックス 14"/>
          <p:cNvSpPr txBox="1">
            <a:spLocks noChangeArrowheads="1"/>
          </p:cNvSpPr>
          <p:nvPr/>
        </p:nvSpPr>
        <p:spPr>
          <a:xfrm>
            <a:off x="121552" y="1639491"/>
            <a:ext cx="2016899" cy="461665"/>
          </a:xfrm>
          <a:prstGeom prst="rect">
            <a:avLst/>
          </a:prstGeom>
          <a:noFill/>
          <a:ln>
            <a:noFill/>
          </a:ln>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400" dirty="0"/>
              <a:t>病院・リハビリ</a:t>
            </a:r>
          </a:p>
        </p:txBody>
      </p:sp>
      <p:sp>
        <p:nvSpPr>
          <p:cNvPr id="1283" name="テキスト ボックス 15"/>
          <p:cNvSpPr txBox="1">
            <a:spLocks noChangeArrowheads="1"/>
          </p:cNvSpPr>
          <p:nvPr/>
        </p:nvSpPr>
        <p:spPr>
          <a:xfrm>
            <a:off x="704135" y="2076235"/>
            <a:ext cx="6580648" cy="400110"/>
          </a:xfrm>
          <a:prstGeom prst="rect">
            <a:avLst/>
          </a:prstGeom>
          <a:noFill/>
          <a:ln>
            <a:noFill/>
          </a:ln>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000" dirty="0"/>
              <a:t>発達・障がいのことで見てもらっている医療機関（主治医）等</a:t>
            </a:r>
          </a:p>
        </p:txBody>
      </p:sp>
      <p:sp>
        <p:nvSpPr>
          <p:cNvPr id="1284" name="テキスト ボックス 16"/>
          <p:cNvSpPr txBox="1">
            <a:spLocks noChangeArrowheads="1"/>
          </p:cNvSpPr>
          <p:nvPr/>
        </p:nvSpPr>
        <p:spPr>
          <a:xfrm>
            <a:off x="103434" y="2482599"/>
            <a:ext cx="1415772" cy="461665"/>
          </a:xfrm>
          <a:prstGeom prst="rect">
            <a:avLst/>
          </a:prstGeom>
          <a:noFill/>
          <a:ln>
            <a:noFill/>
          </a:ln>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400" dirty="0"/>
              <a:t>相談機関</a:t>
            </a:r>
          </a:p>
        </p:txBody>
      </p:sp>
      <p:sp>
        <p:nvSpPr>
          <p:cNvPr id="1285" name="テキスト ボックス 17"/>
          <p:cNvSpPr txBox="1">
            <a:spLocks noChangeArrowheads="1"/>
          </p:cNvSpPr>
          <p:nvPr/>
        </p:nvSpPr>
        <p:spPr>
          <a:xfrm>
            <a:off x="686017" y="2919343"/>
            <a:ext cx="5069016" cy="400110"/>
          </a:xfrm>
          <a:prstGeom prst="rect">
            <a:avLst/>
          </a:prstGeom>
          <a:noFill/>
          <a:ln>
            <a:noFill/>
          </a:ln>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000" dirty="0"/>
              <a:t>お子さんのことでよく相談している人・機関等</a:t>
            </a:r>
          </a:p>
        </p:txBody>
      </p:sp>
      <p:sp>
        <p:nvSpPr>
          <p:cNvPr id="1286" name="テキスト ボックス 18"/>
          <p:cNvSpPr txBox="1">
            <a:spLocks noChangeArrowheads="1"/>
          </p:cNvSpPr>
          <p:nvPr/>
        </p:nvSpPr>
        <p:spPr>
          <a:xfrm>
            <a:off x="1859898" y="5298370"/>
            <a:ext cx="4269117" cy="461665"/>
          </a:xfrm>
          <a:prstGeom prst="rect">
            <a:avLst/>
          </a:prstGeom>
          <a:noFill/>
          <a:ln>
            <a:noFill/>
          </a:ln>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400" dirty="0"/>
              <a:t>全部、うまらなくても大丈夫！！</a:t>
            </a:r>
          </a:p>
        </p:txBody>
      </p:sp>
    </p:spTree>
    <p:extLst>
      <p:ext uri="{BB962C8B-B14F-4D97-AF65-F5344CB8AC3E}">
        <p14:creationId xmlns:p14="http://schemas.microsoft.com/office/powerpoint/2010/main" val="3240009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288" name="Picture 2"/>
          <p:cNvPicPr>
            <a:picLocks noChangeAspect="1" noChangeArrowheads="1"/>
          </p:cNvPicPr>
          <p:nvPr/>
        </p:nvPicPr>
        <p:blipFill>
          <a:blip r:embed="rId1"/>
          <a:stretch>
            <a:fillRect/>
          </a:stretch>
        </p:blipFill>
        <p:spPr>
          <a:xfrm>
            <a:off x="153844" y="836712"/>
            <a:ext cx="8738636" cy="4813260"/>
          </a:xfrm>
          <a:prstGeom prst="rect">
            <a:avLst/>
          </a:prstGeom>
          <a:noFill/>
          <a:ln>
            <a:noFill/>
          </a:ln>
        </p:spPr>
      </p:pic>
    </p:spTree>
    <p:extLst>
      <p:ext uri="{BB962C8B-B14F-4D97-AF65-F5344CB8AC3E}">
        <p14:creationId xmlns:p14="http://schemas.microsoft.com/office/powerpoint/2010/main" val="3620429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290" name="Picture 2"/>
          <p:cNvPicPr>
            <a:picLocks noChangeAspect="1" noChangeArrowheads="1"/>
          </p:cNvPicPr>
          <p:nvPr/>
        </p:nvPicPr>
        <p:blipFill>
          <a:blip r:embed="rId1"/>
          <a:stretch>
            <a:fillRect/>
          </a:stretch>
        </p:blipFill>
        <p:spPr>
          <a:xfrm>
            <a:off x="467544" y="144058"/>
            <a:ext cx="8352928" cy="6685146"/>
          </a:xfrm>
          <a:prstGeom prst="rect">
            <a:avLst/>
          </a:prstGeom>
          <a:noFill/>
          <a:ln>
            <a:noFill/>
          </a:ln>
        </p:spPr>
      </p:pic>
    </p:spTree>
    <p:extLst>
      <p:ext uri="{BB962C8B-B14F-4D97-AF65-F5344CB8AC3E}">
        <p14:creationId xmlns:p14="http://schemas.microsoft.com/office/powerpoint/2010/main" val="555931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17" name="スライド番号プレースホルダー 3"/>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D8D84C31-47EE-4FC8-A139-766318335370}" type="slidenum">
              <a:rPr lang="en-US" altLang="ja-JP" sz="1400" smtClean="0"/>
              <a:pPr eaLnBrk="1" hangingPunct="1">
                <a:spcBef>
                  <a:spcPct val="0"/>
                </a:spcBef>
                <a:buFontTx/>
                <a:buNone/>
              </a:pPr>
              <a:t>2</a:t>
            </a:fld>
            <a:endParaRPr lang="en-US" altLang="ja-JP" sz="1400"/>
          </a:p>
        </p:txBody>
      </p:sp>
      <p:sp>
        <p:nvSpPr>
          <p:cNvPr id="1118" name="AutoShape 2"/>
          <p:cNvSpPr>
            <a:spLocks noChangeArrowheads="1"/>
          </p:cNvSpPr>
          <p:nvPr/>
        </p:nvSpPr>
        <p:spPr>
          <a:xfrm rot="-1690527">
            <a:off x="1262063" y="2446338"/>
            <a:ext cx="7842250" cy="914400"/>
          </a:xfrm>
          <a:custGeom>
            <a:avLst/>
            <a:gdLst>
              <a:gd name="T0" fmla="*/ 2147483520 w 21600"/>
              <a:gd name="T1" fmla="*/ 0 h 21600"/>
              <a:gd name="T2" fmla="*/ 0 w 21600"/>
              <a:gd name="T3" fmla="*/ 2147483520 h 21600"/>
              <a:gd name="T4" fmla="*/ 2147483520 w 21600"/>
              <a:gd name="T5" fmla="*/ 2147483520 h 21600"/>
              <a:gd name="T6" fmla="*/ 2147483520 w 21600"/>
              <a:gd name="T7" fmla="*/ 2147483520 h 21600"/>
              <a:gd name="T8" fmla="*/ 17694720 60000 65536"/>
              <a:gd name="T9" fmla="*/ 11796480 60000 65536"/>
              <a:gd name="T10" fmla="*/ 5898240 60000 65536"/>
              <a:gd name="T11" fmla="*/ 0 60000 65536"/>
              <a:gd name="T12" fmla="*/ 3375 w 21600"/>
              <a:gd name="T13" fmla="*/ 7980 h 21600"/>
              <a:gd name="T14" fmla="*/ 21092 w 21600"/>
              <a:gd name="T15" fmla="*/ 13620 h 21600"/>
            </a:gdLst>
            <a:ahLst/>
            <a:cxnLst>
              <a:cxn ang="T8">
                <a:pos x="T0" y="T1"/>
              </a:cxn>
              <a:cxn ang="T9">
                <a:pos x="T2" y="T3"/>
              </a:cxn>
              <a:cxn ang="T10">
                <a:pos x="T4" y="T5"/>
              </a:cxn>
              <a:cxn ang="T11">
                <a:pos x="T6" y="T7"/>
              </a:cxn>
            </a:cxnLst>
            <a:rect l="T12" t="T13" r="T14" b="T15"/>
            <a:pathLst>
              <a:path w="21600" h="21600">
                <a:moveTo>
                  <a:pt x="19654" y="0"/>
                </a:moveTo>
                <a:lnTo>
                  <a:pt x="19654" y="7980"/>
                </a:lnTo>
                <a:lnTo>
                  <a:pt x="3375" y="7980"/>
                </a:lnTo>
                <a:lnTo>
                  <a:pt x="3375" y="13620"/>
                </a:lnTo>
                <a:lnTo>
                  <a:pt x="19654" y="13620"/>
                </a:lnTo>
                <a:lnTo>
                  <a:pt x="19654" y="21600"/>
                </a:lnTo>
                <a:lnTo>
                  <a:pt x="21600" y="10800"/>
                </a:lnTo>
                <a:lnTo>
                  <a:pt x="19654" y="0"/>
                </a:lnTo>
                <a:close/>
              </a:path>
              <a:path w="21600" h="21600">
                <a:moveTo>
                  <a:pt x="1350" y="7980"/>
                </a:moveTo>
                <a:lnTo>
                  <a:pt x="1350" y="13620"/>
                </a:lnTo>
                <a:lnTo>
                  <a:pt x="2700" y="13620"/>
                </a:lnTo>
                <a:lnTo>
                  <a:pt x="2700" y="7980"/>
                </a:lnTo>
                <a:lnTo>
                  <a:pt x="1350" y="7980"/>
                </a:lnTo>
                <a:close/>
              </a:path>
              <a:path w="21600" h="21600">
                <a:moveTo>
                  <a:pt x="0" y="7980"/>
                </a:moveTo>
                <a:lnTo>
                  <a:pt x="0" y="13620"/>
                </a:lnTo>
                <a:lnTo>
                  <a:pt x="675" y="13620"/>
                </a:lnTo>
                <a:lnTo>
                  <a:pt x="675" y="7980"/>
                </a:lnTo>
                <a:lnTo>
                  <a:pt x="0" y="7980"/>
                </a:lnTo>
                <a:close/>
              </a:path>
            </a:pathLst>
          </a:custGeom>
          <a:gradFill rotWithShape="1">
            <a:gsLst>
              <a:gs pos="0">
                <a:srgbClr val="005E76"/>
              </a:gs>
              <a:gs pos="50000">
                <a:srgbClr val="00CCFF"/>
              </a:gs>
              <a:gs pos="100000">
                <a:srgbClr val="005E76"/>
              </a:gs>
            </a:gsLst>
            <a:lin ang="18900000" scaled="1"/>
            <a:tileRect/>
          </a:gradFill>
          <a:ln w="9525">
            <a:solidFill>
              <a:srgbClr val="FFFFFF"/>
            </a:solidFill>
            <a:miter lim="800000"/>
            <a:headEnd/>
            <a:tailEnd/>
          </a:ln>
          <a:effectLst/>
        </p:spPr>
        <p:txBody>
          <a:bodyPr lIns="74295" tIns="8890" rIns="74295" bIns="8890"/>
          <a:lstStyle/>
          <a:p>
            <a:endParaRPr lang="ja-JP" altLang="en-US"/>
          </a:p>
        </p:txBody>
      </p:sp>
      <p:sp>
        <p:nvSpPr>
          <p:cNvPr id="1119" name="Rectangle 3"/>
          <p:cNvSpPr>
            <a:spLocks noChangeArrowheads="1"/>
          </p:cNvSpPr>
          <p:nvPr/>
        </p:nvSpPr>
        <p:spPr>
          <a:xfrm>
            <a:off x="104775" y="-3257550"/>
            <a:ext cx="9144000" cy="0"/>
          </a:xfrm>
          <a:prstGeom prst="rect">
            <a:avLst/>
          </a:prstGeom>
          <a:noFill/>
          <a:ln>
            <a:noFill/>
          </a:ln>
          <a:effectLst/>
        </p:spPr>
        <p:txBody>
          <a:bodyPr wrap="none" anchor="ct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ja-JP" sz="1800"/>
          </a:p>
        </p:txBody>
      </p:sp>
      <p:sp>
        <p:nvSpPr>
          <p:cNvPr id="1120" name="Rectangle 4"/>
          <p:cNvSpPr>
            <a:spLocks noChangeArrowheads="1"/>
          </p:cNvSpPr>
          <p:nvPr/>
        </p:nvSpPr>
        <p:spPr>
          <a:xfrm>
            <a:off x="104775" y="-3257550"/>
            <a:ext cx="9144000" cy="0"/>
          </a:xfrm>
          <a:prstGeom prst="rect">
            <a:avLst/>
          </a:prstGeom>
          <a:noFill/>
          <a:ln>
            <a:noFill/>
          </a:ln>
          <a:effectLst/>
        </p:spPr>
        <p:txBody>
          <a:bodyPr wrap="none" anchor="ctr">
            <a:spAutoFit/>
          </a:bodyPr>
          <a:lstStyle>
            <a:lvl1pPr indent="133350"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ja-JP" sz="1800"/>
          </a:p>
        </p:txBody>
      </p:sp>
      <p:sp>
        <p:nvSpPr>
          <p:cNvPr id="1121" name="Rectangle 5"/>
          <p:cNvSpPr>
            <a:spLocks noChangeArrowheads="1"/>
          </p:cNvSpPr>
          <p:nvPr/>
        </p:nvSpPr>
        <p:spPr>
          <a:xfrm>
            <a:off x="104775" y="-3257550"/>
            <a:ext cx="184150" cy="809625"/>
          </a:xfrm>
          <a:prstGeom prst="rect">
            <a:avLst/>
          </a:prstGeom>
          <a:noFill/>
          <a:ln>
            <a:noFill/>
          </a:ln>
          <a:effectLst/>
        </p:spPr>
        <p:txBody>
          <a:bodyPr wrap="none" anchor="ct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br>
              <a:rPr lang="en-US" altLang="ja-JP" sz="1100"/>
            </a:br>
            <a:endParaRPr lang="en-US" altLang="ja-JP" sz="1800"/>
          </a:p>
          <a:p>
            <a:pPr>
              <a:spcBef>
                <a:spcPct val="0"/>
              </a:spcBef>
              <a:buFontTx/>
              <a:buNone/>
            </a:pPr>
            <a:endParaRPr lang="en-US" altLang="ja-JP" sz="1800"/>
          </a:p>
        </p:txBody>
      </p:sp>
      <p:grpSp>
        <p:nvGrpSpPr>
          <p:cNvPr id="1122" name="Group 6"/>
          <p:cNvGrpSpPr/>
          <p:nvPr/>
        </p:nvGrpSpPr>
        <p:grpSpPr>
          <a:xfrm>
            <a:off x="1979613" y="2997200"/>
            <a:ext cx="1152525" cy="1152525"/>
            <a:chOff x="839" y="2250"/>
            <a:chExt cx="726" cy="726"/>
          </a:xfrm>
        </p:grpSpPr>
        <p:sp>
          <p:nvSpPr>
            <p:cNvPr id="1123" name="Oval 7"/>
            <p:cNvSpPr>
              <a:spLocks noChangeArrowheads="1"/>
            </p:cNvSpPr>
            <p:nvPr/>
          </p:nvSpPr>
          <p:spPr>
            <a:xfrm>
              <a:off x="839" y="2250"/>
              <a:ext cx="726" cy="726"/>
            </a:xfrm>
            <a:prstGeom prst="ellipse">
              <a:avLst/>
            </a:prstGeom>
            <a:solidFill>
              <a:srgbClr val="FFFF00"/>
            </a:solidFill>
            <a:ln w="9525">
              <a:solidFill>
                <a:schemeClr val="tx1"/>
              </a:solidFill>
              <a:round/>
              <a:headEnd/>
              <a:tailEnd/>
            </a:ln>
            <a:effec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a:p>
          </p:txBody>
        </p:sp>
        <p:sp>
          <p:nvSpPr>
            <p:cNvPr id="1124" name="Text Box 8"/>
            <p:cNvSpPr txBox="1">
              <a:spLocks noChangeArrowheads="1"/>
            </p:cNvSpPr>
            <p:nvPr/>
          </p:nvSpPr>
          <p:spPr>
            <a:xfrm>
              <a:off x="857" y="2473"/>
              <a:ext cx="692" cy="231"/>
            </a:xfrm>
            <a:prstGeom prst="rect">
              <a:avLst/>
            </a:prstGeom>
            <a:solidFill>
              <a:srgbClr val="FFFF00"/>
            </a:solidFill>
            <a:ln>
              <a:noFill/>
            </a:ln>
            <a:effec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800" dirty="0">
                  <a:ea typeface="HGS創英角ﾎﾟｯﾌﾟ体" pitchFamily="50" charset="-128"/>
                </a:rPr>
                <a:t>療育機関</a:t>
              </a:r>
            </a:p>
          </p:txBody>
        </p:sp>
      </p:grpSp>
      <p:grpSp>
        <p:nvGrpSpPr>
          <p:cNvPr id="1125" name="Group 9"/>
          <p:cNvGrpSpPr/>
          <p:nvPr/>
        </p:nvGrpSpPr>
        <p:grpSpPr>
          <a:xfrm>
            <a:off x="1990725" y="4633913"/>
            <a:ext cx="1152525" cy="1152525"/>
            <a:chOff x="839" y="2250"/>
            <a:chExt cx="726" cy="726"/>
          </a:xfrm>
        </p:grpSpPr>
        <p:sp>
          <p:nvSpPr>
            <p:cNvPr id="1126" name="Oval 10"/>
            <p:cNvSpPr>
              <a:spLocks noChangeArrowheads="1"/>
            </p:cNvSpPr>
            <p:nvPr/>
          </p:nvSpPr>
          <p:spPr>
            <a:xfrm>
              <a:off x="839" y="2250"/>
              <a:ext cx="726" cy="726"/>
            </a:xfrm>
            <a:prstGeom prst="ellipse">
              <a:avLst/>
            </a:prstGeom>
            <a:solidFill>
              <a:srgbClr val="FFFF00"/>
            </a:solidFill>
            <a:ln w="9525">
              <a:solidFill>
                <a:schemeClr val="tx1"/>
              </a:solidFill>
              <a:round/>
              <a:headEnd/>
              <a:tailEnd/>
            </a:ln>
            <a:effec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a:p>
          </p:txBody>
        </p:sp>
        <p:sp>
          <p:nvSpPr>
            <p:cNvPr id="1127" name="Text Box 11"/>
            <p:cNvSpPr txBox="1">
              <a:spLocks noChangeArrowheads="1"/>
            </p:cNvSpPr>
            <p:nvPr/>
          </p:nvSpPr>
          <p:spPr>
            <a:xfrm>
              <a:off x="857" y="2473"/>
              <a:ext cx="692" cy="231"/>
            </a:xfrm>
            <a:prstGeom prst="rect">
              <a:avLst/>
            </a:prstGeom>
            <a:solidFill>
              <a:srgbClr val="FFFF00"/>
            </a:solidFill>
            <a:ln>
              <a:noFill/>
            </a:ln>
            <a:effec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800" dirty="0">
                  <a:ea typeface="HGS創英角ﾎﾟｯﾌﾟ体" pitchFamily="50" charset="-128"/>
                </a:rPr>
                <a:t>医療機関</a:t>
              </a:r>
            </a:p>
          </p:txBody>
        </p:sp>
      </p:grpSp>
      <p:sp>
        <p:nvSpPr>
          <p:cNvPr id="1128" name="Oval 12"/>
          <p:cNvSpPr>
            <a:spLocks noChangeArrowheads="1"/>
          </p:cNvSpPr>
          <p:nvPr/>
        </p:nvSpPr>
        <p:spPr>
          <a:xfrm>
            <a:off x="3214688" y="3770313"/>
            <a:ext cx="1152525" cy="1152525"/>
          </a:xfrm>
          <a:prstGeom prst="ellipse">
            <a:avLst/>
          </a:prstGeom>
          <a:solidFill>
            <a:srgbClr val="FFFF00"/>
          </a:solidFill>
          <a:ln w="9525">
            <a:solidFill>
              <a:schemeClr val="tx1"/>
            </a:solidFill>
            <a:round/>
            <a:headEnd/>
            <a:tailEnd/>
          </a:ln>
          <a:effec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a:p>
        </p:txBody>
      </p:sp>
      <p:sp>
        <p:nvSpPr>
          <p:cNvPr id="1129" name="Text Box 13"/>
          <p:cNvSpPr txBox="1">
            <a:spLocks noChangeArrowheads="1"/>
          </p:cNvSpPr>
          <p:nvPr/>
        </p:nvSpPr>
        <p:spPr>
          <a:xfrm>
            <a:off x="3352800" y="3986213"/>
            <a:ext cx="869950" cy="641350"/>
          </a:xfrm>
          <a:prstGeom prst="rect">
            <a:avLst/>
          </a:prstGeom>
          <a:noFill/>
          <a:ln>
            <a:noFill/>
          </a:ln>
          <a:effec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800" dirty="0">
                <a:ea typeface="HGS創英角ﾎﾟｯﾌﾟ体" pitchFamily="50" charset="-128"/>
              </a:rPr>
              <a:t>保育園</a:t>
            </a:r>
          </a:p>
          <a:p>
            <a:pPr eaLnBrk="1" hangingPunct="1">
              <a:spcBef>
                <a:spcPct val="0"/>
              </a:spcBef>
              <a:buFontTx/>
              <a:buNone/>
            </a:pPr>
            <a:r>
              <a:rPr lang="ja-JP" altLang="en-US" sz="1800" dirty="0">
                <a:ea typeface="HGS創英角ﾎﾟｯﾌﾟ体" pitchFamily="50" charset="-128"/>
              </a:rPr>
              <a:t>幼稚園</a:t>
            </a:r>
          </a:p>
        </p:txBody>
      </p:sp>
      <p:sp>
        <p:nvSpPr>
          <p:cNvPr id="1130" name="Oval 14"/>
          <p:cNvSpPr>
            <a:spLocks noChangeArrowheads="1"/>
          </p:cNvSpPr>
          <p:nvPr/>
        </p:nvSpPr>
        <p:spPr>
          <a:xfrm>
            <a:off x="3706813" y="2184400"/>
            <a:ext cx="1152525" cy="1152525"/>
          </a:xfrm>
          <a:prstGeom prst="ellipse">
            <a:avLst/>
          </a:prstGeom>
          <a:solidFill>
            <a:srgbClr val="FFFF00"/>
          </a:solidFill>
          <a:ln w="9525">
            <a:solidFill>
              <a:schemeClr val="tx1"/>
            </a:solidFill>
            <a:round/>
            <a:headEnd/>
            <a:tailEnd/>
          </a:ln>
          <a:effec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a:p>
        </p:txBody>
      </p:sp>
      <p:sp>
        <p:nvSpPr>
          <p:cNvPr id="1131" name="Text Box 15"/>
          <p:cNvSpPr txBox="1">
            <a:spLocks noChangeArrowheads="1"/>
          </p:cNvSpPr>
          <p:nvPr/>
        </p:nvSpPr>
        <p:spPr>
          <a:xfrm>
            <a:off x="3790950" y="2538413"/>
            <a:ext cx="1098550" cy="366712"/>
          </a:xfrm>
          <a:prstGeom prst="rect">
            <a:avLst/>
          </a:prstGeom>
          <a:noFill/>
          <a:ln>
            <a:noFill/>
          </a:ln>
          <a:effec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800" dirty="0">
                <a:ea typeface="HGS創英角ﾎﾟｯﾌﾟ体" pitchFamily="50" charset="-128"/>
              </a:rPr>
              <a:t>小中学校</a:t>
            </a:r>
          </a:p>
        </p:txBody>
      </p:sp>
      <p:sp>
        <p:nvSpPr>
          <p:cNvPr id="1132" name="Oval 16"/>
          <p:cNvSpPr>
            <a:spLocks noChangeArrowheads="1"/>
          </p:cNvSpPr>
          <p:nvPr/>
        </p:nvSpPr>
        <p:spPr>
          <a:xfrm>
            <a:off x="4943475" y="2762250"/>
            <a:ext cx="1152525" cy="1152525"/>
          </a:xfrm>
          <a:prstGeom prst="ellipse">
            <a:avLst/>
          </a:prstGeom>
          <a:solidFill>
            <a:srgbClr val="FFFF00"/>
          </a:solidFill>
          <a:ln w="9525">
            <a:solidFill>
              <a:schemeClr val="tx1"/>
            </a:solidFill>
            <a:round/>
            <a:headEnd/>
            <a:tailEnd/>
          </a:ln>
          <a:effec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a:p>
        </p:txBody>
      </p:sp>
      <p:sp>
        <p:nvSpPr>
          <p:cNvPr id="1133" name="Text Box 17"/>
          <p:cNvSpPr txBox="1">
            <a:spLocks noChangeArrowheads="1"/>
          </p:cNvSpPr>
          <p:nvPr/>
        </p:nvSpPr>
        <p:spPr>
          <a:xfrm>
            <a:off x="4967288" y="3144838"/>
            <a:ext cx="1098550" cy="366712"/>
          </a:xfrm>
          <a:prstGeom prst="rect">
            <a:avLst/>
          </a:prstGeom>
          <a:noFill/>
          <a:ln>
            <a:noFill/>
          </a:ln>
          <a:effec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800" dirty="0">
                <a:ea typeface="HGS創英角ﾎﾟｯﾌﾟ体" pitchFamily="50" charset="-128"/>
              </a:rPr>
              <a:t>高等学校</a:t>
            </a:r>
          </a:p>
        </p:txBody>
      </p:sp>
      <p:sp>
        <p:nvSpPr>
          <p:cNvPr id="1134" name="Oval 18"/>
          <p:cNvSpPr>
            <a:spLocks noChangeArrowheads="1"/>
          </p:cNvSpPr>
          <p:nvPr/>
        </p:nvSpPr>
        <p:spPr>
          <a:xfrm>
            <a:off x="5159375" y="1177925"/>
            <a:ext cx="1152525" cy="1152525"/>
          </a:xfrm>
          <a:prstGeom prst="ellipse">
            <a:avLst/>
          </a:prstGeom>
          <a:solidFill>
            <a:srgbClr val="FFFF00"/>
          </a:solidFill>
          <a:ln w="9525">
            <a:solidFill>
              <a:schemeClr val="tx1"/>
            </a:solidFill>
            <a:round/>
            <a:headEnd/>
            <a:tailEnd/>
          </a:ln>
          <a:effec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a:p>
        </p:txBody>
      </p:sp>
      <p:sp>
        <p:nvSpPr>
          <p:cNvPr id="1135" name="Text Box 19"/>
          <p:cNvSpPr txBox="1">
            <a:spLocks noChangeArrowheads="1"/>
          </p:cNvSpPr>
          <p:nvPr/>
        </p:nvSpPr>
        <p:spPr>
          <a:xfrm>
            <a:off x="5297488" y="1536700"/>
            <a:ext cx="869950" cy="366713"/>
          </a:xfrm>
          <a:prstGeom prst="rect">
            <a:avLst/>
          </a:prstGeom>
          <a:noFill/>
          <a:ln>
            <a:noFill/>
          </a:ln>
          <a:effec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800" dirty="0">
                <a:ea typeface="HGS創英角ﾎﾟｯﾌﾟ体" pitchFamily="50" charset="-128"/>
              </a:rPr>
              <a:t>大　学</a:t>
            </a:r>
          </a:p>
        </p:txBody>
      </p:sp>
      <p:sp>
        <p:nvSpPr>
          <p:cNvPr id="1136" name="Oval 20"/>
          <p:cNvSpPr>
            <a:spLocks noChangeArrowheads="1"/>
          </p:cNvSpPr>
          <p:nvPr/>
        </p:nvSpPr>
        <p:spPr>
          <a:xfrm>
            <a:off x="6526213" y="1897063"/>
            <a:ext cx="1152525" cy="1152525"/>
          </a:xfrm>
          <a:prstGeom prst="ellipse">
            <a:avLst/>
          </a:prstGeom>
          <a:solidFill>
            <a:srgbClr val="FFFF00"/>
          </a:solidFill>
          <a:ln w="9525">
            <a:solidFill>
              <a:schemeClr val="tx1"/>
            </a:solidFill>
            <a:round/>
            <a:headEnd/>
            <a:tailEnd/>
          </a:ln>
          <a:effec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a:p>
        </p:txBody>
      </p:sp>
      <p:sp>
        <p:nvSpPr>
          <p:cNvPr id="1137" name="Text Box 21"/>
          <p:cNvSpPr txBox="1">
            <a:spLocks noChangeArrowheads="1"/>
          </p:cNvSpPr>
          <p:nvPr/>
        </p:nvSpPr>
        <p:spPr>
          <a:xfrm>
            <a:off x="6665913" y="2293938"/>
            <a:ext cx="869950" cy="366712"/>
          </a:xfrm>
          <a:prstGeom prst="rect">
            <a:avLst/>
          </a:prstGeom>
          <a:noFill/>
          <a:ln>
            <a:noFill/>
          </a:ln>
          <a:effec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800" dirty="0">
                <a:ea typeface="HGS創英角ﾎﾟｯﾌﾟ体" pitchFamily="50" charset="-128"/>
              </a:rPr>
              <a:t>施　設</a:t>
            </a:r>
          </a:p>
        </p:txBody>
      </p:sp>
      <p:grpSp>
        <p:nvGrpSpPr>
          <p:cNvPr id="1138" name="Group 22"/>
          <p:cNvGrpSpPr/>
          <p:nvPr/>
        </p:nvGrpSpPr>
        <p:grpSpPr>
          <a:xfrm>
            <a:off x="6588125" y="404813"/>
            <a:ext cx="1152525" cy="1152525"/>
            <a:chOff x="4338" y="152"/>
            <a:chExt cx="726" cy="726"/>
          </a:xfrm>
        </p:grpSpPr>
        <p:sp>
          <p:nvSpPr>
            <p:cNvPr id="1139" name="Oval 23"/>
            <p:cNvSpPr>
              <a:spLocks noChangeArrowheads="1"/>
            </p:cNvSpPr>
            <p:nvPr/>
          </p:nvSpPr>
          <p:spPr>
            <a:xfrm>
              <a:off x="4338" y="152"/>
              <a:ext cx="726" cy="726"/>
            </a:xfrm>
            <a:prstGeom prst="ellipse">
              <a:avLst/>
            </a:prstGeom>
            <a:solidFill>
              <a:srgbClr val="FFFF00"/>
            </a:solidFill>
            <a:ln w="9525">
              <a:solidFill>
                <a:schemeClr val="tx1"/>
              </a:solidFill>
              <a:round/>
              <a:headEnd/>
              <a:tailEnd/>
            </a:ln>
            <a:effec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a:p>
          </p:txBody>
        </p:sp>
        <p:sp>
          <p:nvSpPr>
            <p:cNvPr id="1140" name="Text Box 24"/>
            <p:cNvSpPr txBox="1">
              <a:spLocks noChangeArrowheads="1"/>
            </p:cNvSpPr>
            <p:nvPr/>
          </p:nvSpPr>
          <p:spPr>
            <a:xfrm>
              <a:off x="4425" y="379"/>
              <a:ext cx="548" cy="231"/>
            </a:xfrm>
            <a:prstGeom prst="rect">
              <a:avLst/>
            </a:prstGeom>
            <a:solidFill>
              <a:srgbClr val="FFFF00"/>
            </a:solidFill>
            <a:ln>
              <a:noFill/>
            </a:ln>
            <a:effec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800" dirty="0">
                  <a:ea typeface="HGS創英角ﾎﾟｯﾌﾟ体" pitchFamily="50" charset="-128"/>
                </a:rPr>
                <a:t>就　労</a:t>
              </a:r>
            </a:p>
          </p:txBody>
        </p:sp>
      </p:grpSp>
      <p:sp>
        <p:nvSpPr>
          <p:cNvPr id="1141" name="Text Box 25"/>
          <p:cNvSpPr txBox="1">
            <a:spLocks noChangeArrowheads="1"/>
          </p:cNvSpPr>
          <p:nvPr/>
        </p:nvSpPr>
        <p:spPr>
          <a:xfrm>
            <a:off x="250825" y="466725"/>
            <a:ext cx="5938838" cy="946150"/>
          </a:xfrm>
          <a:prstGeom prst="rect">
            <a:avLst/>
          </a:prstGeom>
          <a:noFill/>
          <a:ln>
            <a:noFill/>
          </a:ln>
          <a:effec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dirty="0"/>
              <a:t>子どものライフステージによって様々な</a:t>
            </a:r>
          </a:p>
          <a:p>
            <a:pPr eaLnBrk="1" hangingPunct="1">
              <a:spcBef>
                <a:spcPct val="0"/>
              </a:spcBef>
              <a:buFontTx/>
              <a:buNone/>
            </a:pPr>
            <a:r>
              <a:rPr lang="ja-JP" altLang="en-US" sz="2800" dirty="0"/>
              <a:t>機関が関わります</a:t>
            </a:r>
          </a:p>
        </p:txBody>
      </p:sp>
      <p:sp>
        <p:nvSpPr>
          <p:cNvPr id="1142" name="Text Box 26"/>
          <p:cNvSpPr txBox="1">
            <a:spLocks noChangeArrowheads="1"/>
          </p:cNvSpPr>
          <p:nvPr/>
        </p:nvSpPr>
        <p:spPr>
          <a:xfrm>
            <a:off x="5283200" y="4854575"/>
            <a:ext cx="184150" cy="366713"/>
          </a:xfrm>
          <a:prstGeom prst="rect">
            <a:avLst/>
          </a:prstGeom>
          <a:noFill/>
          <a:ln>
            <a:noFill/>
          </a:ln>
          <a:effec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ja-JP" sz="1800"/>
          </a:p>
        </p:txBody>
      </p:sp>
      <p:sp>
        <p:nvSpPr>
          <p:cNvPr id="1143" name="Picture 27" descr="suyasuyaakachan"/>
          <p:cNvSpPr>
            <a:spLocks noChangeAspect="1" noChangeArrowheads="1"/>
          </p:cNvSpPr>
          <p:nvPr/>
        </p:nvSpPr>
        <p:spPr>
          <a:xfrm>
            <a:off x="1343025" y="5281613"/>
            <a:ext cx="720725" cy="720725"/>
          </a:xfrm>
          <a:prstGeom prst="rect">
            <a:avLst/>
          </a:prstGeom>
          <a:noFill/>
          <a:ln>
            <a:noFill/>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a:p>
        </p:txBody>
      </p:sp>
      <p:sp>
        <p:nvSpPr>
          <p:cNvPr id="1144" name="Picture 28" descr="obocchan"/>
          <p:cNvSpPr>
            <a:spLocks noChangeAspect="1" noChangeArrowheads="1"/>
          </p:cNvSpPr>
          <p:nvPr/>
        </p:nvSpPr>
        <p:spPr>
          <a:xfrm>
            <a:off x="4511675" y="3986213"/>
            <a:ext cx="719138" cy="719137"/>
          </a:xfrm>
          <a:prstGeom prst="rect">
            <a:avLst/>
          </a:prstGeom>
          <a:noFill/>
          <a:ln>
            <a:noFill/>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a:p>
        </p:txBody>
      </p:sp>
      <p:sp>
        <p:nvSpPr>
          <p:cNvPr id="1145" name="Picture 29" descr="majimeotosan"/>
          <p:cNvSpPr>
            <a:spLocks noChangeAspect="1" noChangeArrowheads="1"/>
          </p:cNvSpPr>
          <p:nvPr/>
        </p:nvSpPr>
        <p:spPr>
          <a:xfrm>
            <a:off x="7751763" y="2473325"/>
            <a:ext cx="719137" cy="719138"/>
          </a:xfrm>
          <a:prstGeom prst="rect">
            <a:avLst/>
          </a:prstGeom>
          <a:noFill/>
          <a:ln>
            <a:noFill/>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a:p>
        </p:txBody>
      </p:sp>
      <p:grpSp>
        <p:nvGrpSpPr>
          <p:cNvPr id="1146" name="Group 30"/>
          <p:cNvGrpSpPr/>
          <p:nvPr/>
        </p:nvGrpSpPr>
        <p:grpSpPr>
          <a:xfrm>
            <a:off x="6443663" y="3573463"/>
            <a:ext cx="2220912" cy="2154237"/>
            <a:chOff x="4014" y="2840"/>
            <a:chExt cx="1399" cy="1357"/>
          </a:xfrm>
        </p:grpSpPr>
        <p:sp>
          <p:nvSpPr>
            <p:cNvPr id="1147" name="Rectangle 31"/>
            <p:cNvSpPr>
              <a:spLocks noChangeArrowheads="1"/>
            </p:cNvSpPr>
            <p:nvPr/>
          </p:nvSpPr>
          <p:spPr>
            <a:xfrm rot="1506038">
              <a:off x="4231" y="2840"/>
              <a:ext cx="1020" cy="1205"/>
            </a:xfrm>
            <a:prstGeom prst="rect">
              <a:avLst/>
            </a:prstGeom>
            <a:solidFill>
              <a:srgbClr val="FFFF00"/>
            </a:solidFill>
            <a:ln w="9525">
              <a:solidFill>
                <a:schemeClr val="tx1"/>
              </a:solidFill>
              <a:miter lim="800000"/>
              <a:headEnd/>
              <a:tailEnd/>
            </a:ln>
            <a:effec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a:p>
          </p:txBody>
        </p:sp>
        <p:sp>
          <p:nvSpPr>
            <p:cNvPr id="1148" name="Text Box 32"/>
            <p:cNvSpPr txBox="1">
              <a:spLocks noChangeArrowheads="1"/>
            </p:cNvSpPr>
            <p:nvPr/>
          </p:nvSpPr>
          <p:spPr>
            <a:xfrm rot="1471968">
              <a:off x="4392" y="3140"/>
              <a:ext cx="1021" cy="212"/>
            </a:xfrm>
            <a:prstGeom prst="rect">
              <a:avLst/>
            </a:prstGeom>
            <a:noFill/>
            <a:ln>
              <a:noFill/>
            </a:ln>
            <a:effec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600" b="1" dirty="0">
                  <a:solidFill>
                    <a:schemeClr val="bg2">
                      <a:lumMod val="25000"/>
                    </a:schemeClr>
                  </a:solidFill>
                </a:rPr>
                <a:t>かがやき手帳</a:t>
              </a:r>
            </a:p>
          </p:txBody>
        </p:sp>
        <p:sp>
          <p:nvSpPr>
            <p:cNvPr id="1149" name="Text Box 33"/>
            <p:cNvSpPr txBox="1">
              <a:spLocks noChangeArrowheads="1"/>
            </p:cNvSpPr>
            <p:nvPr/>
          </p:nvSpPr>
          <p:spPr>
            <a:xfrm rot="1492841">
              <a:off x="4105" y="3761"/>
              <a:ext cx="944" cy="144"/>
            </a:xfrm>
            <a:prstGeom prst="rect">
              <a:avLst/>
            </a:prstGeom>
            <a:noFill/>
            <a:ln>
              <a:noFill/>
            </a:ln>
            <a:effec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900" dirty="0">
                  <a:solidFill>
                    <a:schemeClr val="bg2">
                      <a:lumMod val="25000"/>
                    </a:schemeClr>
                  </a:solidFill>
                </a:rPr>
                <a:t>倉敷市・倉敷市教育委員会</a:t>
              </a:r>
            </a:p>
          </p:txBody>
        </p:sp>
        <p:pic>
          <p:nvPicPr>
            <p:cNvPr id="1150" name="Picture 34" descr="illust2144_thumb"/>
            <p:cNvPicPr>
              <a:picLocks noChangeAspect="1" noChangeArrowheads="1"/>
            </p:cNvPicPr>
            <p:nvPr/>
          </p:nvPicPr>
          <p:blipFill>
            <a:blip r:embed="rId1"/>
            <a:stretch>
              <a:fillRect/>
            </a:stretch>
          </p:blipFill>
          <p:spPr>
            <a:xfrm rot="1508764">
              <a:off x="4407" y="3370"/>
              <a:ext cx="653" cy="356"/>
            </a:xfrm>
            <a:prstGeom prst="rect">
              <a:avLst/>
            </a:prstGeom>
            <a:noFill/>
            <a:ln>
              <a:noFill/>
            </a:ln>
          </p:spPr>
        </p:pic>
        <p:sp>
          <p:nvSpPr>
            <p:cNvPr id="1151" name="Freeform 35"/>
            <p:cNvSpPr/>
            <p:nvPr/>
          </p:nvSpPr>
          <p:spPr>
            <a:xfrm>
              <a:off x="4014" y="3786"/>
              <a:ext cx="921" cy="411"/>
            </a:xfrm>
            <a:custGeom>
              <a:avLst/>
              <a:gdLst>
                <a:gd name="T0" fmla="*/ 0 w 1270"/>
                <a:gd name="T1" fmla="*/ 0 h 590"/>
                <a:gd name="T2" fmla="*/ 0 w 1270"/>
                <a:gd name="T3" fmla="*/ 182 h 590"/>
                <a:gd name="T4" fmla="*/ 1270 w 1270"/>
                <a:gd name="T5" fmla="*/ 590 h 590"/>
              </a:gdLst>
              <a:ahLst/>
              <a:cxnLst>
                <a:cxn ang="0">
                  <a:pos x="T0" y="T1"/>
                </a:cxn>
                <a:cxn ang="0">
                  <a:pos x="T2" y="T3"/>
                </a:cxn>
                <a:cxn ang="0">
                  <a:pos x="T4" y="T5"/>
                </a:cxn>
              </a:cxnLst>
              <a:rect l="0" t="0" r="r" b="b"/>
              <a:pathLst>
                <a:path w="1270" h="590">
                  <a:moveTo>
                    <a:pt x="0" y="0"/>
                  </a:moveTo>
                  <a:lnTo>
                    <a:pt x="0" y="182"/>
                  </a:lnTo>
                  <a:lnTo>
                    <a:pt x="1270" y="590"/>
                  </a:lnTo>
                </a:path>
              </a:pathLst>
            </a:custGeom>
            <a:gradFill rotWithShape="1">
              <a:gsLst>
                <a:gs pos="0">
                  <a:schemeClr val="bg2">
                    <a:gamma/>
                    <a:tint val="22353"/>
                    <a:invGamma/>
                  </a:schemeClr>
                </a:gs>
                <a:gs pos="100000">
                  <a:schemeClr val="bg2"/>
                </a:gs>
              </a:gsLst>
              <a:lin ang="5400000" scaled="1"/>
              <a:tileRect/>
            </a:gradFill>
            <a:ln w="9525">
              <a:solidFill>
                <a:schemeClr val="tx1"/>
              </a:solidFill>
              <a:round/>
              <a:headEnd/>
              <a:tailEnd/>
            </a:ln>
            <a:effectLst/>
          </p:spPr>
          <p:txBody>
            <a:bodyPr/>
            <a:lstStyle/>
            <a:p>
              <a:pPr>
                <a:defRPr/>
              </a:pPr>
              <a:endParaRPr lang="ja-JP" altLang="en-US"/>
            </a:p>
          </p:txBody>
        </p:sp>
      </p:grpSp>
    </p:spTree>
    <p:extLst>
      <p:ext uri="{BB962C8B-B14F-4D97-AF65-F5344CB8AC3E}">
        <p14:creationId xmlns:p14="http://schemas.microsoft.com/office/powerpoint/2010/main" val="3041698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292" name="Picture 2"/>
          <p:cNvPicPr>
            <a:picLocks noChangeAspect="1" noChangeArrowheads="1"/>
          </p:cNvPicPr>
          <p:nvPr/>
        </p:nvPicPr>
        <p:blipFill>
          <a:blip r:embed="rId1"/>
          <a:stretch>
            <a:fillRect/>
          </a:stretch>
        </p:blipFill>
        <p:spPr>
          <a:xfrm>
            <a:off x="539552" y="260648"/>
            <a:ext cx="7921932" cy="6366787"/>
          </a:xfrm>
          <a:prstGeom prst="rect">
            <a:avLst/>
          </a:prstGeom>
          <a:noFill/>
          <a:ln>
            <a:noFill/>
          </a:ln>
        </p:spPr>
      </p:pic>
    </p:spTree>
    <p:extLst>
      <p:ext uri="{BB962C8B-B14F-4D97-AF65-F5344CB8AC3E}">
        <p14:creationId xmlns:p14="http://schemas.microsoft.com/office/powerpoint/2010/main" val="1610967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94" name="テキスト ボックス 2"/>
          <p:cNvSpPr txBox="1"/>
          <p:nvPr/>
        </p:nvSpPr>
        <p:spPr>
          <a:xfrm>
            <a:off x="454834" y="1027584"/>
            <a:ext cx="2880320" cy="369332"/>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a:t>
            </a:r>
            <a:r>
              <a:rPr kumimoji="1" lang="ja-JP" altLang="en-US" dirty="0" err="1">
                <a:latin typeface="HG丸ｺﾞｼｯｸM-PRO" panose="020F0600000000000000" pitchFamily="50" charset="-128"/>
                <a:ea typeface="HG丸ｺﾞｼｯｸM-PRO" panose="020F0600000000000000" pitchFamily="50" charset="-128"/>
              </a:rPr>
              <a:t>ふせんの</a:t>
            </a:r>
            <a:r>
              <a:rPr kumimoji="1" lang="ja-JP" altLang="en-US" dirty="0">
                <a:latin typeface="HG丸ｺﾞｼｯｸM-PRO" panose="020F0600000000000000" pitchFamily="50" charset="-128"/>
                <a:ea typeface="HG丸ｺﾞｼｯｸM-PRO" panose="020F0600000000000000" pitchFamily="50" charset="-128"/>
              </a:rPr>
              <a:t>記入例＞</a:t>
            </a:r>
          </a:p>
        </p:txBody>
      </p:sp>
      <p:sp>
        <p:nvSpPr>
          <p:cNvPr id="1295" name="正方形/長方形 3"/>
          <p:cNvSpPr/>
          <p:nvPr/>
        </p:nvSpPr>
        <p:spPr>
          <a:xfrm>
            <a:off x="465870" y="1497634"/>
            <a:ext cx="1944216" cy="19442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ja-JP" dirty="0">
              <a:solidFill>
                <a:schemeClr val="tx1"/>
              </a:solidFill>
            </a:endParaRPr>
          </a:p>
        </p:txBody>
      </p:sp>
      <p:sp>
        <p:nvSpPr>
          <p:cNvPr id="1296" name="正方形/長方形 4"/>
          <p:cNvSpPr/>
          <p:nvPr/>
        </p:nvSpPr>
        <p:spPr>
          <a:xfrm>
            <a:off x="2641514" y="1499904"/>
            <a:ext cx="1944216" cy="19442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ja-JP" dirty="0">
              <a:solidFill>
                <a:schemeClr val="tx1"/>
              </a:solidFill>
            </a:endParaRPr>
          </a:p>
        </p:txBody>
      </p:sp>
      <p:sp>
        <p:nvSpPr>
          <p:cNvPr id="1297" name="正方形/長方形 5"/>
          <p:cNvSpPr/>
          <p:nvPr/>
        </p:nvSpPr>
        <p:spPr>
          <a:xfrm>
            <a:off x="2641514" y="3886200"/>
            <a:ext cx="1944216" cy="19442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8" name="正方形/長方形 6"/>
          <p:cNvSpPr/>
          <p:nvPr/>
        </p:nvSpPr>
        <p:spPr>
          <a:xfrm>
            <a:off x="4781336" y="3886200"/>
            <a:ext cx="1944216" cy="19442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9" name="正方形/長方形 7"/>
          <p:cNvSpPr/>
          <p:nvPr/>
        </p:nvSpPr>
        <p:spPr>
          <a:xfrm>
            <a:off x="6948264" y="3872867"/>
            <a:ext cx="1944216" cy="19442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0" name="正方形/長方形 8"/>
          <p:cNvSpPr/>
          <p:nvPr/>
        </p:nvSpPr>
        <p:spPr>
          <a:xfrm>
            <a:off x="454834" y="3872867"/>
            <a:ext cx="1944216" cy="19442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01" name="正方形/長方形 9"/>
          <p:cNvSpPr/>
          <p:nvPr/>
        </p:nvSpPr>
        <p:spPr>
          <a:xfrm>
            <a:off x="4772620" y="1499904"/>
            <a:ext cx="1944216" cy="19442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ja-JP" dirty="0">
              <a:solidFill>
                <a:schemeClr val="tx1"/>
              </a:solidFill>
            </a:endParaRPr>
          </a:p>
        </p:txBody>
      </p:sp>
      <p:sp>
        <p:nvSpPr>
          <p:cNvPr id="1302" name="正方形/長方形 10"/>
          <p:cNvSpPr/>
          <p:nvPr/>
        </p:nvSpPr>
        <p:spPr>
          <a:xfrm>
            <a:off x="6948264" y="1472232"/>
            <a:ext cx="1944216" cy="19442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3" name="テキスト ボックス 11"/>
          <p:cNvSpPr txBox="1"/>
          <p:nvPr/>
        </p:nvSpPr>
        <p:spPr>
          <a:xfrm>
            <a:off x="1030061" y="1588223"/>
            <a:ext cx="792088" cy="338554"/>
          </a:xfrm>
          <a:prstGeom prst="rect">
            <a:avLst/>
          </a:prstGeom>
          <a:noFill/>
        </p:spPr>
        <p:txBody>
          <a:bodyPr wrap="square" rtlCol="0">
            <a:spAutoFit/>
          </a:bodyPr>
          <a:lstStyle/>
          <a:p>
            <a:pPr algn="ctr"/>
            <a:r>
              <a:rPr kumimoji="1" lang="ja-JP" altLang="en-US" sz="1600" dirty="0">
                <a:latin typeface="HG丸ｺﾞｼｯｸM-PRO" panose="020F0600000000000000" pitchFamily="50" charset="-128"/>
                <a:ea typeface="HG丸ｺﾞｼｯｸM-PRO" panose="020F0600000000000000" pitchFamily="50" charset="-128"/>
              </a:rPr>
              <a:t>４月</a:t>
            </a:r>
          </a:p>
        </p:txBody>
      </p:sp>
      <p:sp>
        <p:nvSpPr>
          <p:cNvPr id="1304" name="テキスト ボックス 12"/>
          <p:cNvSpPr txBox="1"/>
          <p:nvPr/>
        </p:nvSpPr>
        <p:spPr>
          <a:xfrm>
            <a:off x="573589" y="2010660"/>
            <a:ext cx="1811155" cy="1142620"/>
          </a:xfrm>
          <a:prstGeom prst="rect">
            <a:avLst/>
          </a:prstGeom>
          <a:noFill/>
        </p:spPr>
        <p:txBody>
          <a:bodyPr wrap="square" rtlCol="0">
            <a:spAutoFit/>
          </a:bodyPr>
          <a:lstStyle/>
          <a:p>
            <a:pPr>
              <a:lnSpc>
                <a:spcPct val="150000"/>
              </a:lnSpc>
            </a:pPr>
            <a:r>
              <a:rPr lang="ja-JP" altLang="ja-JP" sz="1600" dirty="0">
                <a:latin typeface="HG丸ｺﾞｼｯｸM-PRO" panose="020F0600000000000000" pitchFamily="50" charset="-128"/>
                <a:ea typeface="HG丸ｺﾞｼｯｸM-PRO" panose="020F0600000000000000" pitchFamily="50" charset="-128"/>
              </a:rPr>
              <a:t>新しいクラスに変わったせいか</a:t>
            </a:r>
            <a:r>
              <a:rPr lang="ja-JP" altLang="en-US" sz="1600" dirty="0">
                <a:latin typeface="HG丸ｺﾞｼｯｸM-PRO" panose="020F0600000000000000" pitchFamily="50" charset="-128"/>
                <a:ea typeface="HG丸ｺﾞｼｯｸM-PRO" panose="020F0600000000000000" pitchFamily="50" charset="-128"/>
              </a:rPr>
              <a:t>、毎朝泣き叫ぶ</a:t>
            </a:r>
            <a:endParaRPr lang="ja-JP" altLang="ja-JP" sz="1600" dirty="0">
              <a:latin typeface="HG丸ｺﾞｼｯｸM-PRO" panose="020F0600000000000000" pitchFamily="50" charset="-128"/>
              <a:ea typeface="HG丸ｺﾞｼｯｸM-PRO" panose="020F0600000000000000" pitchFamily="50" charset="-128"/>
            </a:endParaRPr>
          </a:p>
        </p:txBody>
      </p:sp>
      <p:sp>
        <p:nvSpPr>
          <p:cNvPr id="1305" name="テキスト ボックス 13"/>
          <p:cNvSpPr txBox="1"/>
          <p:nvPr/>
        </p:nvSpPr>
        <p:spPr>
          <a:xfrm>
            <a:off x="3195309" y="1568580"/>
            <a:ext cx="792088" cy="338554"/>
          </a:xfrm>
          <a:prstGeom prst="rect">
            <a:avLst/>
          </a:prstGeom>
          <a:noFill/>
        </p:spPr>
        <p:txBody>
          <a:bodyPr wrap="square" rtlCol="0">
            <a:spAutoFit/>
          </a:bodyPr>
          <a:lstStyle/>
          <a:p>
            <a:pPr algn="ctr"/>
            <a:r>
              <a:rPr kumimoji="1" lang="ja-JP" altLang="en-US" sz="1600" dirty="0">
                <a:latin typeface="HG丸ｺﾞｼｯｸM-PRO" panose="020F0600000000000000" pitchFamily="50" charset="-128"/>
                <a:ea typeface="HG丸ｺﾞｼｯｸM-PRO" panose="020F0600000000000000" pitchFamily="50" charset="-128"/>
              </a:rPr>
              <a:t>６月</a:t>
            </a:r>
          </a:p>
        </p:txBody>
      </p:sp>
      <p:sp>
        <p:nvSpPr>
          <p:cNvPr id="1306" name="テキスト ボックス 14"/>
          <p:cNvSpPr txBox="1"/>
          <p:nvPr/>
        </p:nvSpPr>
        <p:spPr>
          <a:xfrm>
            <a:off x="2785530" y="2010660"/>
            <a:ext cx="1656184" cy="1142620"/>
          </a:xfrm>
          <a:prstGeom prst="rect">
            <a:avLst/>
          </a:prstGeom>
          <a:noFill/>
        </p:spPr>
        <p:txBody>
          <a:bodyPr wrap="square" rtlCol="0">
            <a:spAutoFit/>
          </a:bodyPr>
          <a:lstStyle/>
          <a:p>
            <a:pPr>
              <a:lnSpc>
                <a:spcPct val="150000"/>
              </a:lnSpc>
            </a:pPr>
            <a:r>
              <a:rPr lang="ja-JP" altLang="ja-JP" sz="1600" dirty="0">
                <a:latin typeface="HG丸ｺﾞｼｯｸM-PRO" panose="020F0600000000000000" pitchFamily="50" charset="-128"/>
                <a:ea typeface="HG丸ｺﾞｼｯｸM-PRO" panose="020F0600000000000000" pitchFamily="50" charset="-128"/>
              </a:rPr>
              <a:t>運動会の練習が嫌で学校に行きたがらない</a:t>
            </a:r>
          </a:p>
        </p:txBody>
      </p:sp>
      <p:sp>
        <p:nvSpPr>
          <p:cNvPr id="1307" name="テキスト ボックス 15"/>
          <p:cNvSpPr txBox="1"/>
          <p:nvPr/>
        </p:nvSpPr>
        <p:spPr>
          <a:xfrm>
            <a:off x="5348684" y="1582340"/>
            <a:ext cx="792088" cy="338554"/>
          </a:xfrm>
          <a:prstGeom prst="rect">
            <a:avLst/>
          </a:prstGeom>
          <a:noFill/>
        </p:spPr>
        <p:txBody>
          <a:bodyPr wrap="square" rtlCol="0">
            <a:spAutoFit/>
          </a:bodyPr>
          <a:lstStyle/>
          <a:p>
            <a:pPr algn="ctr"/>
            <a:r>
              <a:rPr lang="ja-JP" altLang="en-US" sz="1600" dirty="0">
                <a:latin typeface="HG丸ｺﾞｼｯｸM-PRO" panose="020F0600000000000000" pitchFamily="50" charset="-128"/>
                <a:ea typeface="HG丸ｺﾞｼｯｸM-PRO" panose="020F0600000000000000" pitchFamily="50" charset="-128"/>
              </a:rPr>
              <a:t>８</a:t>
            </a:r>
            <a:r>
              <a:rPr kumimoji="1" lang="ja-JP" altLang="en-US" sz="1600" dirty="0">
                <a:latin typeface="HG丸ｺﾞｼｯｸM-PRO" panose="020F0600000000000000" pitchFamily="50" charset="-128"/>
                <a:ea typeface="HG丸ｺﾞｼｯｸM-PRO" panose="020F0600000000000000" pitchFamily="50" charset="-128"/>
              </a:rPr>
              <a:t>月</a:t>
            </a:r>
          </a:p>
        </p:txBody>
      </p:sp>
      <p:sp>
        <p:nvSpPr>
          <p:cNvPr id="1308" name="テキスト ボックス 16"/>
          <p:cNvSpPr txBox="1"/>
          <p:nvPr/>
        </p:nvSpPr>
        <p:spPr>
          <a:xfrm>
            <a:off x="4895000" y="2035357"/>
            <a:ext cx="1786260" cy="1323439"/>
          </a:xfrm>
          <a:prstGeom prst="rect">
            <a:avLst/>
          </a:prstGeom>
          <a:noFill/>
        </p:spPr>
        <p:txBody>
          <a:bodyPr wrap="square" rtlCol="0">
            <a:spAutoFit/>
          </a:bodyPr>
          <a:lstStyle/>
          <a:p>
            <a:r>
              <a:rPr lang="ja-JP" altLang="ja-JP" sz="1600" dirty="0">
                <a:latin typeface="HG丸ｺﾞｼｯｸM-PRO" panose="020F0600000000000000" pitchFamily="50" charset="-128"/>
                <a:ea typeface="HG丸ｺﾞｼｯｸM-PRO" panose="020F0600000000000000" pitchFamily="50" charset="-128"/>
              </a:rPr>
              <a:t>夏休みの間に教えたら、お風呂そうじをしてくれるようになった</a:t>
            </a:r>
          </a:p>
        </p:txBody>
      </p:sp>
      <p:sp>
        <p:nvSpPr>
          <p:cNvPr id="1309" name="テキスト ボックス 17"/>
          <p:cNvSpPr txBox="1"/>
          <p:nvPr/>
        </p:nvSpPr>
        <p:spPr>
          <a:xfrm>
            <a:off x="7524118" y="1582340"/>
            <a:ext cx="792088" cy="338554"/>
          </a:xfrm>
          <a:prstGeom prst="rect">
            <a:avLst/>
          </a:prstGeom>
          <a:noFill/>
        </p:spPr>
        <p:txBody>
          <a:bodyPr wrap="square" rtlCol="0">
            <a:spAutoFit/>
          </a:bodyPr>
          <a:lstStyle/>
          <a:p>
            <a:pPr algn="ctr"/>
            <a:r>
              <a:rPr kumimoji="1" lang="ja-JP" altLang="en-US" sz="1600" dirty="0">
                <a:latin typeface="HG丸ｺﾞｼｯｸM-PRO" panose="020F0600000000000000" pitchFamily="50" charset="-128"/>
                <a:ea typeface="HG丸ｺﾞｼｯｸM-PRO" panose="020F0600000000000000" pitchFamily="50" charset="-128"/>
              </a:rPr>
              <a:t>９月</a:t>
            </a:r>
          </a:p>
        </p:txBody>
      </p:sp>
      <p:sp>
        <p:nvSpPr>
          <p:cNvPr id="1310" name="テキスト ボックス 19"/>
          <p:cNvSpPr txBox="1"/>
          <p:nvPr/>
        </p:nvSpPr>
        <p:spPr>
          <a:xfrm>
            <a:off x="7015063" y="2010660"/>
            <a:ext cx="1877417" cy="1323439"/>
          </a:xfrm>
          <a:prstGeom prst="rect">
            <a:avLst/>
          </a:prstGeom>
          <a:noFill/>
        </p:spPr>
        <p:txBody>
          <a:bodyPr wrap="square" rtlCol="0">
            <a:spAutoFit/>
          </a:bodyPr>
          <a:lstStyle/>
          <a:p>
            <a:r>
              <a:rPr lang="ja-JP" altLang="ja-JP" sz="1600" dirty="0">
                <a:latin typeface="HG丸ｺﾞｼｯｸM-PRO" panose="020F0600000000000000" pitchFamily="50" charset="-128"/>
                <a:ea typeface="HG丸ｺﾞｼｯｸM-PRO" panose="020F0600000000000000" pitchFamily="50" charset="-128"/>
              </a:rPr>
              <a:t>夏休み前までにはできなかった朝の支度がいつの間にか自分でできるようになった</a:t>
            </a:r>
          </a:p>
        </p:txBody>
      </p:sp>
      <p:sp>
        <p:nvSpPr>
          <p:cNvPr id="1311" name="テキスト ボックス 20"/>
          <p:cNvSpPr txBox="1"/>
          <p:nvPr/>
        </p:nvSpPr>
        <p:spPr>
          <a:xfrm>
            <a:off x="957216" y="3932163"/>
            <a:ext cx="937778" cy="338554"/>
          </a:xfrm>
          <a:prstGeom prst="rect">
            <a:avLst/>
          </a:prstGeom>
          <a:noFill/>
        </p:spPr>
        <p:txBody>
          <a:bodyPr wrap="square" rtlCol="0">
            <a:spAutoFit/>
          </a:bodyPr>
          <a:lstStyle/>
          <a:p>
            <a:pPr algn="ctr"/>
            <a:r>
              <a:rPr lang="ja-JP" altLang="en-US" sz="1600" dirty="0">
                <a:latin typeface="HG丸ｺﾞｼｯｸM-PRO" panose="020F0600000000000000" pitchFamily="50" charset="-128"/>
                <a:ea typeface="HG丸ｺﾞｼｯｸM-PRO" panose="020F0600000000000000" pitchFamily="50" charset="-128"/>
              </a:rPr>
              <a:t>１０</a:t>
            </a:r>
            <a:r>
              <a:rPr kumimoji="1" lang="ja-JP" altLang="en-US" sz="1600" dirty="0">
                <a:latin typeface="HG丸ｺﾞｼｯｸM-PRO" panose="020F0600000000000000" pitchFamily="50" charset="-128"/>
                <a:ea typeface="HG丸ｺﾞｼｯｸM-PRO" panose="020F0600000000000000" pitchFamily="50" charset="-128"/>
              </a:rPr>
              <a:t>月</a:t>
            </a:r>
          </a:p>
        </p:txBody>
      </p:sp>
      <p:sp>
        <p:nvSpPr>
          <p:cNvPr id="1312" name="テキスト ボックス 21"/>
          <p:cNvSpPr txBox="1"/>
          <p:nvPr/>
        </p:nvSpPr>
        <p:spPr>
          <a:xfrm>
            <a:off x="519541" y="4306749"/>
            <a:ext cx="1813127" cy="1323439"/>
          </a:xfrm>
          <a:prstGeom prst="rect">
            <a:avLst/>
          </a:prstGeom>
          <a:noFill/>
        </p:spPr>
        <p:txBody>
          <a:bodyPr wrap="square" rtlCol="0">
            <a:spAutoFit/>
          </a:bodyPr>
          <a:lstStyle/>
          <a:p>
            <a:r>
              <a:rPr lang="ja-JP" altLang="ja-JP" sz="1600" dirty="0">
                <a:latin typeface="HG丸ｺﾞｼｯｸM-PRO" panose="020F0600000000000000" pitchFamily="50" charset="-128"/>
                <a:ea typeface="HG丸ｺﾞｼｯｸM-PRO" panose="020F0600000000000000" pitchFamily="50" charset="-128"/>
              </a:rPr>
              <a:t>大きな音が苦手だったがクラスメイトと共にコンサートを楽しむことができた</a:t>
            </a:r>
          </a:p>
        </p:txBody>
      </p:sp>
      <p:sp>
        <p:nvSpPr>
          <p:cNvPr id="1313" name="テキスト ボックス 62"/>
          <p:cNvSpPr txBox="1"/>
          <p:nvPr/>
        </p:nvSpPr>
        <p:spPr>
          <a:xfrm>
            <a:off x="3197445" y="3934465"/>
            <a:ext cx="889635" cy="3670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ja-JP" sz="1600" kern="100" dirty="0">
                <a:ln>
                  <a:noFill/>
                </a:ln>
                <a:effectLst/>
                <a:ea typeface="HG丸ｺﾞｼｯｸM-PRO" panose="020F0600000000000000" pitchFamily="50" charset="-128"/>
                <a:cs typeface="Times New Roman" panose="02020603050405020304" pitchFamily="18" charset="0"/>
              </a:rPr>
              <a:t>１１月</a:t>
            </a:r>
            <a:endParaRPr lang="ja-JP" sz="1400" kern="100" dirty="0">
              <a:effectLst/>
              <a:ea typeface="ＭＳ 明朝" panose="02020609040205080304" pitchFamily="17" charset="-128"/>
              <a:cs typeface="Times New Roman" panose="02020603050405020304" pitchFamily="18" charset="0"/>
            </a:endParaRPr>
          </a:p>
        </p:txBody>
      </p:sp>
      <p:sp>
        <p:nvSpPr>
          <p:cNvPr id="1314" name="テキスト ボックス 23"/>
          <p:cNvSpPr txBox="1"/>
          <p:nvPr/>
        </p:nvSpPr>
        <p:spPr>
          <a:xfrm>
            <a:off x="2684055" y="4301495"/>
            <a:ext cx="1944215" cy="1323439"/>
          </a:xfrm>
          <a:prstGeom prst="rect">
            <a:avLst/>
          </a:prstGeom>
          <a:noFill/>
        </p:spPr>
        <p:txBody>
          <a:bodyPr wrap="square" rtlCol="0">
            <a:spAutoFit/>
          </a:bodyPr>
          <a:lstStyle/>
          <a:p>
            <a:r>
              <a:rPr lang="ja-JP" altLang="ja-JP" sz="1600" dirty="0">
                <a:latin typeface="HG丸ｺﾞｼｯｸM-PRO" panose="020F0600000000000000" pitchFamily="50" charset="-128"/>
                <a:ea typeface="HG丸ｺﾞｼｯｸM-PRO" panose="020F0600000000000000" pitchFamily="50" charset="-128"/>
              </a:rPr>
              <a:t>休み時間に友だちと遊んでいて、興奮しすぎた挙句、パニックを起こした</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1315" name="テキスト ボックス 62"/>
          <p:cNvSpPr txBox="1"/>
          <p:nvPr/>
        </p:nvSpPr>
        <p:spPr>
          <a:xfrm>
            <a:off x="5343312" y="3934465"/>
            <a:ext cx="889635" cy="3670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ja-JP" sz="1600" kern="100" dirty="0">
                <a:ln>
                  <a:noFill/>
                </a:ln>
                <a:effectLst/>
                <a:ea typeface="HG丸ｺﾞｼｯｸM-PRO" panose="020F0600000000000000" pitchFamily="50" charset="-128"/>
                <a:cs typeface="Times New Roman" panose="02020603050405020304" pitchFamily="18" charset="0"/>
              </a:rPr>
              <a:t>１月</a:t>
            </a:r>
            <a:endParaRPr lang="ja-JP" sz="1400" kern="100" dirty="0">
              <a:effectLst/>
              <a:ea typeface="ＭＳ 明朝" panose="02020609040205080304" pitchFamily="17" charset="-128"/>
              <a:cs typeface="Times New Roman" panose="02020603050405020304" pitchFamily="18" charset="0"/>
            </a:endParaRPr>
          </a:p>
        </p:txBody>
      </p:sp>
      <p:sp>
        <p:nvSpPr>
          <p:cNvPr id="1316" name="テキスト ボックス 25"/>
          <p:cNvSpPr txBox="1"/>
          <p:nvPr/>
        </p:nvSpPr>
        <p:spPr>
          <a:xfrm>
            <a:off x="4929120" y="4225398"/>
            <a:ext cx="1718017" cy="1446550"/>
          </a:xfrm>
          <a:prstGeom prst="rect">
            <a:avLst/>
          </a:prstGeom>
          <a:noFill/>
        </p:spPr>
        <p:txBody>
          <a:bodyPr wrap="square" rtlCol="0">
            <a:spAutoFit/>
          </a:bodyPr>
          <a:lstStyle/>
          <a:p>
            <a:pPr>
              <a:lnSpc>
                <a:spcPct val="150000"/>
              </a:lnSpc>
            </a:pPr>
            <a:r>
              <a:rPr lang="ja-JP" altLang="ja-JP" sz="1600" dirty="0">
                <a:latin typeface="HG丸ｺﾞｼｯｸM-PRO" panose="020F0600000000000000" pitchFamily="50" charset="-128"/>
                <a:ea typeface="HG丸ｺﾞｼｯｸM-PRO" panose="020F0600000000000000" pitchFamily="50" charset="-128"/>
              </a:rPr>
              <a:t>イライラした時に髪の毛を抜くようになった。</a:t>
            </a:r>
          </a:p>
          <a:p>
            <a:r>
              <a:rPr lang="ja-JP" altLang="ja-JP" sz="1600" dirty="0">
                <a:latin typeface="HG丸ｺﾞｼｯｸM-PRO" panose="020F0600000000000000" pitchFamily="50" charset="-128"/>
                <a:ea typeface="HG丸ｺﾞｼｯｸM-PRO" panose="020F0600000000000000" pitchFamily="50" charset="-128"/>
              </a:rPr>
              <a:t>心配・・・</a:t>
            </a:r>
            <a:endParaRPr lang="ja-JP" altLang="ja-JP" dirty="0">
              <a:latin typeface="HG丸ｺﾞｼｯｸM-PRO" panose="020F0600000000000000" pitchFamily="50" charset="-128"/>
              <a:ea typeface="HG丸ｺﾞｼｯｸM-PRO" panose="020F0600000000000000" pitchFamily="50" charset="-128"/>
            </a:endParaRPr>
          </a:p>
        </p:txBody>
      </p:sp>
      <p:sp>
        <p:nvSpPr>
          <p:cNvPr id="1317" name="テキスト ボックス 62"/>
          <p:cNvSpPr txBox="1"/>
          <p:nvPr/>
        </p:nvSpPr>
        <p:spPr>
          <a:xfrm>
            <a:off x="7563859" y="3943689"/>
            <a:ext cx="779823" cy="3670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1600" kern="100" dirty="0">
                <a:ln>
                  <a:noFill/>
                </a:ln>
                <a:effectLst/>
                <a:ea typeface="HG丸ｺﾞｼｯｸM-PRO" panose="020F0600000000000000" pitchFamily="50" charset="-128"/>
                <a:cs typeface="Times New Roman" panose="02020603050405020304" pitchFamily="18" charset="0"/>
              </a:rPr>
              <a:t>２</a:t>
            </a:r>
            <a:r>
              <a:rPr lang="ja-JP" sz="1600" kern="100" dirty="0">
                <a:ln>
                  <a:noFill/>
                </a:ln>
                <a:effectLst/>
                <a:ea typeface="HG丸ｺﾞｼｯｸM-PRO" panose="020F0600000000000000" pitchFamily="50" charset="-128"/>
                <a:cs typeface="Times New Roman" panose="02020603050405020304" pitchFamily="18" charset="0"/>
              </a:rPr>
              <a:t>月</a:t>
            </a:r>
            <a:endParaRPr lang="ja-JP" sz="1400" kern="100" dirty="0">
              <a:effectLst/>
              <a:ea typeface="ＭＳ 明朝" panose="02020609040205080304" pitchFamily="17" charset="-128"/>
              <a:cs typeface="Times New Roman" panose="02020603050405020304" pitchFamily="18" charset="0"/>
            </a:endParaRPr>
          </a:p>
        </p:txBody>
      </p:sp>
      <p:sp>
        <p:nvSpPr>
          <p:cNvPr id="1318" name="テキスト ボックス 27"/>
          <p:cNvSpPr txBox="1"/>
          <p:nvPr/>
        </p:nvSpPr>
        <p:spPr>
          <a:xfrm>
            <a:off x="6909655" y="4222017"/>
            <a:ext cx="2088232" cy="1569660"/>
          </a:xfrm>
          <a:prstGeom prst="rect">
            <a:avLst/>
          </a:prstGeom>
          <a:noFill/>
        </p:spPr>
        <p:txBody>
          <a:bodyPr wrap="square" rtlCol="0">
            <a:spAutoFit/>
          </a:bodyPr>
          <a:lstStyle/>
          <a:p>
            <a:r>
              <a:rPr lang="ja-JP" altLang="ja-JP" sz="1600" dirty="0">
                <a:latin typeface="HG丸ｺﾞｼｯｸM-PRO" panose="020F0600000000000000" pitchFamily="50" charset="-128"/>
                <a:ea typeface="HG丸ｺﾞｼｯｸM-PRO" panose="020F0600000000000000" pitchFamily="50" charset="-128"/>
              </a:rPr>
              <a:t>イライラの原因について担任の先生と相談。</a:t>
            </a:r>
          </a:p>
          <a:p>
            <a:r>
              <a:rPr lang="ja-JP" altLang="ja-JP" sz="1600" dirty="0">
                <a:latin typeface="HG丸ｺﾞｼｯｸM-PRO" panose="020F0600000000000000" pitchFamily="50" charset="-128"/>
                <a:ea typeface="HG丸ｺﾞｼｯｸM-PRO" panose="020F0600000000000000" pitchFamily="50" charset="-128"/>
              </a:rPr>
              <a:t>クラスメイトとの関係について気をつけてもらうようにした</a:t>
            </a:r>
          </a:p>
        </p:txBody>
      </p:sp>
    </p:spTree>
    <p:extLst>
      <p:ext uri="{BB962C8B-B14F-4D97-AF65-F5344CB8AC3E}">
        <p14:creationId xmlns:p14="http://schemas.microsoft.com/office/powerpoint/2010/main" val="3073115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20" name="テキスト ボックス 1"/>
          <p:cNvSpPr txBox="1"/>
          <p:nvPr/>
        </p:nvSpPr>
        <p:spPr>
          <a:xfrm>
            <a:off x="827584" y="879389"/>
            <a:ext cx="3096344" cy="338554"/>
          </a:xfrm>
          <a:prstGeom prst="rect">
            <a:avLst/>
          </a:prstGeom>
          <a:noFill/>
          <a:ln>
            <a:solidFill>
              <a:schemeClr val="tx1"/>
            </a:solidFill>
          </a:ln>
        </p:spPr>
        <p:txBody>
          <a:bodyPr wrap="square" rtlCol="0">
            <a:spAutoFit/>
          </a:bodyPr>
          <a:lstStyle/>
          <a:p>
            <a:pPr algn="ctr"/>
            <a:r>
              <a:rPr lang="ja-JP" altLang="en-US" sz="1600" dirty="0">
                <a:latin typeface="HG丸ｺﾞｼｯｸM-PRO" panose="020F0600000000000000" pitchFamily="50" charset="-128"/>
                <a:ea typeface="HG丸ｺﾞｼｯｸM-PRO" panose="020F0600000000000000" pitchFamily="50" charset="-128"/>
              </a:rPr>
              <a:t>かがやき手帳を書くポイント②</a:t>
            </a:r>
          </a:p>
        </p:txBody>
      </p:sp>
      <p:sp>
        <p:nvSpPr>
          <p:cNvPr id="1321" name="テキスト ボックス 2"/>
          <p:cNvSpPr txBox="1"/>
          <p:nvPr/>
        </p:nvSpPr>
        <p:spPr>
          <a:xfrm>
            <a:off x="818977" y="1362106"/>
            <a:ext cx="5184576" cy="338554"/>
          </a:xfrm>
          <a:prstGeom prst="rect">
            <a:avLst/>
          </a:prstGeom>
          <a:noFill/>
        </p:spPr>
        <p:txBody>
          <a:bodyPr wrap="square" rtlCol="0">
            <a:spAutoFit/>
          </a:bodyPr>
          <a:lstStyle/>
          <a:p>
            <a:r>
              <a:rPr lang="ja-JP" altLang="en-US" sz="1600" u="sng" dirty="0">
                <a:latin typeface="HG丸ｺﾞｼｯｸM-PRO" panose="020F0600000000000000" pitchFamily="50" charset="-128"/>
                <a:ea typeface="HG丸ｺﾞｼｯｸM-PRO" panose="020F0600000000000000" pitchFamily="50" charset="-128"/>
              </a:rPr>
              <a:t>できごとに書いておいた方がよいこと</a:t>
            </a:r>
          </a:p>
        </p:txBody>
      </p:sp>
      <p:sp>
        <p:nvSpPr>
          <p:cNvPr id="1322" name="テキスト ボックス 3"/>
          <p:cNvSpPr txBox="1"/>
          <p:nvPr/>
        </p:nvSpPr>
        <p:spPr>
          <a:xfrm>
            <a:off x="827584" y="1844824"/>
            <a:ext cx="7704856" cy="2554545"/>
          </a:xfrm>
          <a:prstGeom prst="rect">
            <a:avLst/>
          </a:prstGeom>
          <a:noFill/>
        </p:spPr>
        <p:txBody>
          <a:bodyPr wrap="square" rtlCol="0">
            <a:spAutoFit/>
          </a:bodyPr>
          <a:lstStyle/>
          <a:p>
            <a:pPr marL="285750" indent="-285750">
              <a:buFont typeface="Arial" panose="020B0604020202020204" pitchFamily="34" charset="0"/>
              <a:buChar char="•"/>
            </a:pPr>
            <a:r>
              <a:rPr lang="ja-JP" altLang="en-US" sz="1600" u="sng" dirty="0">
                <a:latin typeface="HG丸ｺﾞｼｯｸM-PRO" panose="020F0600000000000000" pitchFamily="50" charset="-128"/>
                <a:ea typeface="HG丸ｺﾞｼｯｸM-PRO" panose="020F0600000000000000" pitchFamily="50" charset="-128"/>
              </a:rPr>
              <a:t>ことば</a:t>
            </a:r>
            <a:endParaRPr lang="en-US" altLang="ja-JP" sz="1600" u="sng"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はじめて話したことば、２語文、オウム返し　など</a:t>
            </a:r>
            <a:endParaRPr lang="en-US" altLang="ja-JP" sz="1600" dirty="0">
              <a:latin typeface="HG丸ｺﾞｼｯｸM-PRO" panose="020F0600000000000000" pitchFamily="50" charset="-128"/>
              <a:ea typeface="HG丸ｺﾞｼｯｸM-PRO" panose="020F0600000000000000" pitchFamily="50" charset="-128"/>
            </a:endParaRPr>
          </a:p>
          <a:p>
            <a:pPr marL="285750" indent="-285750">
              <a:buFont typeface="Arial" panose="020B0604020202020204" pitchFamily="34" charset="0"/>
              <a:buChar char="•"/>
            </a:pPr>
            <a:endParaRPr lang="en-US" altLang="ja-JP" sz="1600" dirty="0">
              <a:latin typeface="HG丸ｺﾞｼｯｸM-PRO" panose="020F0600000000000000" pitchFamily="50" charset="-128"/>
              <a:ea typeface="HG丸ｺﾞｼｯｸM-PRO" panose="020F0600000000000000" pitchFamily="50" charset="-128"/>
            </a:endParaRPr>
          </a:p>
          <a:p>
            <a:pPr marL="285750" indent="-285750">
              <a:buFont typeface="Arial" panose="020B0604020202020204" pitchFamily="34" charset="0"/>
              <a:buChar char="•"/>
            </a:pPr>
            <a:r>
              <a:rPr lang="ja-JP" altLang="en-US" sz="1600" u="sng" dirty="0">
                <a:latin typeface="HG丸ｺﾞｼｯｸM-PRO" panose="020F0600000000000000" pitchFamily="50" charset="-128"/>
                <a:ea typeface="HG丸ｺﾞｼｯｸM-PRO" panose="020F0600000000000000" pitchFamily="50" charset="-128"/>
              </a:rPr>
              <a:t>排泄</a:t>
            </a:r>
            <a:endParaRPr lang="en-US" altLang="ja-JP" sz="1600" u="sng"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いつ自立したか、予告、後告（報告）</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家のトイレの中に入れない、外のトイレにいけない、オムツの中にする　など</a:t>
            </a:r>
            <a:endParaRPr lang="en-US" altLang="ja-JP" sz="1600" dirty="0">
              <a:latin typeface="HG丸ｺﾞｼｯｸM-PRO" panose="020F0600000000000000" pitchFamily="50" charset="-128"/>
              <a:ea typeface="HG丸ｺﾞｼｯｸM-PRO" panose="020F0600000000000000" pitchFamily="50" charset="-128"/>
            </a:endParaRPr>
          </a:p>
          <a:p>
            <a:endParaRPr lang="en-US" altLang="ja-JP" sz="1600" dirty="0">
              <a:latin typeface="HG丸ｺﾞｼｯｸM-PRO" panose="020F0600000000000000" pitchFamily="50" charset="-128"/>
              <a:ea typeface="HG丸ｺﾞｼｯｸM-PRO" panose="020F0600000000000000" pitchFamily="50" charset="-128"/>
            </a:endParaRPr>
          </a:p>
          <a:p>
            <a:pPr marL="285750" indent="-285750">
              <a:buFont typeface="Arial" panose="020B0604020202020204" pitchFamily="34" charset="0"/>
              <a:buChar char="•"/>
            </a:pPr>
            <a:r>
              <a:rPr lang="ja-JP" altLang="en-US" sz="1600" u="sng" dirty="0">
                <a:latin typeface="HG丸ｺﾞｼｯｸM-PRO" panose="020F0600000000000000" pitchFamily="50" charset="-128"/>
                <a:ea typeface="HG丸ｺﾞｼｯｸM-PRO" panose="020F0600000000000000" pitchFamily="50" charset="-128"/>
              </a:rPr>
              <a:t>偏食</a:t>
            </a:r>
            <a:r>
              <a:rPr lang="ja-JP" altLang="en-US" sz="1600" dirty="0">
                <a:latin typeface="HG丸ｺﾞｼｯｸM-PRO" panose="020F0600000000000000" pitchFamily="50" charset="-128"/>
                <a:ea typeface="HG丸ｺﾞｼｯｸM-PRO" panose="020F0600000000000000" pitchFamily="50" charset="-128"/>
              </a:rPr>
              <a:t>（極端で、生活に困るようなもの）</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白米しか食べない</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特定のもの（例えば決まったコンビニの唐揚げなど）しか食べない　など</a:t>
            </a:r>
            <a:endParaRPr lang="ja-JP" altLang="en-US" dirty="0">
              <a:latin typeface="HG丸ｺﾞｼｯｸM-PRO" panose="020F0600000000000000" pitchFamily="50" charset="-128"/>
              <a:ea typeface="HG丸ｺﾞｼｯｸM-PRO" panose="020F0600000000000000" pitchFamily="50" charset="-128"/>
            </a:endParaRPr>
          </a:p>
        </p:txBody>
      </p:sp>
      <p:pic>
        <p:nvPicPr>
          <p:cNvPr id="1323" name="図 4"/>
          <p:cNvPicPr>
            <a:picLocks noChangeAspect="1"/>
          </p:cNvPicPr>
          <p:nvPr/>
        </p:nvPicPr>
        <p:blipFill>
          <a:blip r:embed="rId1"/>
          <a:stretch>
            <a:fillRect/>
          </a:stretch>
        </p:blipFill>
        <p:spPr>
          <a:xfrm>
            <a:off x="6520148" y="1700661"/>
            <a:ext cx="1020626" cy="1188217"/>
          </a:xfrm>
          <a:prstGeom prst="rect">
            <a:avLst/>
          </a:prstGeom>
        </p:spPr>
      </p:pic>
      <p:pic>
        <p:nvPicPr>
          <p:cNvPr id="1324" name="図 5"/>
          <p:cNvPicPr>
            <a:picLocks noChangeAspect="1"/>
          </p:cNvPicPr>
          <p:nvPr/>
        </p:nvPicPr>
        <p:blipFill>
          <a:blip r:embed="rId2"/>
          <a:stretch>
            <a:fillRect/>
          </a:stretch>
        </p:blipFill>
        <p:spPr>
          <a:xfrm>
            <a:off x="1335572" y="4789753"/>
            <a:ext cx="1656184" cy="1515408"/>
          </a:xfrm>
          <a:prstGeom prst="rect">
            <a:avLst/>
          </a:prstGeom>
        </p:spPr>
      </p:pic>
      <p:sp>
        <p:nvSpPr>
          <p:cNvPr id="1325" name="四角形: 角を丸くする 9"/>
          <p:cNvSpPr/>
          <p:nvPr/>
        </p:nvSpPr>
        <p:spPr>
          <a:xfrm>
            <a:off x="3279788" y="4911837"/>
            <a:ext cx="4964620" cy="1008112"/>
          </a:xfrm>
          <a:prstGeom prst="round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HG丸ｺﾞｼｯｸM-PRO" panose="020F0600000000000000" pitchFamily="50" charset="-128"/>
                <a:ea typeface="HG丸ｺﾞｼｯｸM-PRO" panose="020F0600000000000000" pitchFamily="50" charset="-128"/>
              </a:rPr>
              <a:t>特徴的なものを書きましょう</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600" dirty="0">
                <a:solidFill>
                  <a:schemeClr val="tx1"/>
                </a:solidFill>
                <a:latin typeface="HG丸ｺﾞｼｯｸM-PRO" panose="020F0600000000000000" pitchFamily="50" charset="-128"/>
                <a:ea typeface="HG丸ｺﾞｼｯｸM-PRO" panose="020F0600000000000000" pitchFamily="50" charset="-128"/>
              </a:rPr>
              <a:t>これらは年齢とともに変わっていくことが多いです</a:t>
            </a:r>
          </a:p>
        </p:txBody>
      </p:sp>
    </p:spTree>
    <p:extLst>
      <p:ext uri="{BB962C8B-B14F-4D97-AF65-F5344CB8AC3E}">
        <p14:creationId xmlns:p14="http://schemas.microsoft.com/office/powerpoint/2010/main" val="2260283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0" name=""/>
        <p:cNvGrpSpPr/>
        <p:nvPr/>
      </p:nvGrpSpPr>
      <p:grpSpPr>
        <a:xfrm>
          <a:off x="0" y="0"/>
          <a:ext cx="0" cy="0"/>
          <a:chOff x="0" y="0"/>
          <a:chExt cx="0" cy="0"/>
        </a:xfrm>
      </p:grpSpPr>
      <p:sp>
        <p:nvSpPr>
          <p:cNvPr id="1327" name="テキスト ボックス 2"/>
          <p:cNvSpPr txBox="1"/>
          <p:nvPr/>
        </p:nvSpPr>
        <p:spPr>
          <a:xfrm>
            <a:off x="215001" y="157412"/>
            <a:ext cx="6958985" cy="369332"/>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②ふせんに転記できたら、次にそれを分類します。</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328" name="正方形/長方形 3"/>
          <p:cNvSpPr/>
          <p:nvPr/>
        </p:nvSpPr>
        <p:spPr>
          <a:xfrm>
            <a:off x="683221" y="724285"/>
            <a:ext cx="1944216" cy="19442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ja-JP" dirty="0">
              <a:solidFill>
                <a:schemeClr val="tx1"/>
              </a:solidFill>
            </a:endParaRPr>
          </a:p>
        </p:txBody>
      </p:sp>
      <p:sp>
        <p:nvSpPr>
          <p:cNvPr id="1329" name="正方形/長方形 4"/>
          <p:cNvSpPr/>
          <p:nvPr/>
        </p:nvSpPr>
        <p:spPr>
          <a:xfrm>
            <a:off x="3021380" y="749114"/>
            <a:ext cx="1944216" cy="19442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ja-JP" dirty="0">
              <a:solidFill>
                <a:schemeClr val="tx1"/>
              </a:solidFill>
            </a:endParaRPr>
          </a:p>
        </p:txBody>
      </p:sp>
      <p:sp>
        <p:nvSpPr>
          <p:cNvPr id="1330" name="正方形/長方形 7"/>
          <p:cNvSpPr/>
          <p:nvPr/>
        </p:nvSpPr>
        <p:spPr>
          <a:xfrm>
            <a:off x="5549293" y="4699840"/>
            <a:ext cx="1944216" cy="19442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1" name="正方形/長方形 8"/>
          <p:cNvSpPr/>
          <p:nvPr/>
        </p:nvSpPr>
        <p:spPr>
          <a:xfrm>
            <a:off x="650601" y="4699840"/>
            <a:ext cx="1944216" cy="19442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32" name="正方形/長方形 9"/>
          <p:cNvSpPr/>
          <p:nvPr/>
        </p:nvSpPr>
        <p:spPr>
          <a:xfrm>
            <a:off x="3047109" y="4699840"/>
            <a:ext cx="1944216" cy="19442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ja-JP" dirty="0">
              <a:solidFill>
                <a:schemeClr val="tx1"/>
              </a:solidFill>
            </a:endParaRPr>
          </a:p>
        </p:txBody>
      </p:sp>
      <p:sp>
        <p:nvSpPr>
          <p:cNvPr id="1333" name="正方形/長方形 10"/>
          <p:cNvSpPr/>
          <p:nvPr/>
        </p:nvSpPr>
        <p:spPr>
          <a:xfrm>
            <a:off x="5584194" y="1836704"/>
            <a:ext cx="1944216" cy="19442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4" name="テキスト ボックス 11"/>
          <p:cNvSpPr txBox="1"/>
          <p:nvPr/>
        </p:nvSpPr>
        <p:spPr>
          <a:xfrm>
            <a:off x="1165557" y="840894"/>
            <a:ext cx="792088" cy="338554"/>
          </a:xfrm>
          <a:prstGeom prst="rect">
            <a:avLst/>
          </a:prstGeom>
          <a:noFill/>
        </p:spPr>
        <p:txBody>
          <a:bodyPr wrap="square" rtlCol="0">
            <a:spAutoFit/>
          </a:bodyPr>
          <a:lstStyle/>
          <a:p>
            <a:pPr algn="ctr"/>
            <a:r>
              <a:rPr kumimoji="1" lang="ja-JP" altLang="en-US" sz="1600" dirty="0">
                <a:latin typeface="HG丸ｺﾞｼｯｸM-PRO" panose="020F0600000000000000" pitchFamily="50" charset="-128"/>
                <a:ea typeface="HG丸ｺﾞｼｯｸM-PRO" panose="020F0600000000000000" pitchFamily="50" charset="-128"/>
              </a:rPr>
              <a:t>４月</a:t>
            </a:r>
          </a:p>
        </p:txBody>
      </p:sp>
      <p:sp>
        <p:nvSpPr>
          <p:cNvPr id="1335" name="テキスト ボックス 12"/>
          <p:cNvSpPr txBox="1"/>
          <p:nvPr/>
        </p:nvSpPr>
        <p:spPr>
          <a:xfrm>
            <a:off x="845606" y="1176699"/>
            <a:ext cx="1759079" cy="1142620"/>
          </a:xfrm>
          <a:prstGeom prst="rect">
            <a:avLst/>
          </a:prstGeom>
          <a:noFill/>
        </p:spPr>
        <p:txBody>
          <a:bodyPr wrap="square" rtlCol="0">
            <a:spAutoFit/>
          </a:bodyPr>
          <a:lstStyle/>
          <a:p>
            <a:pPr>
              <a:lnSpc>
                <a:spcPct val="150000"/>
              </a:lnSpc>
            </a:pPr>
            <a:r>
              <a:rPr lang="ja-JP" altLang="ja-JP" sz="1600" dirty="0">
                <a:latin typeface="HG丸ｺﾞｼｯｸM-PRO" panose="020F0600000000000000" pitchFamily="50" charset="-128"/>
                <a:ea typeface="HG丸ｺﾞｼｯｸM-PRO" panose="020F0600000000000000" pitchFamily="50" charset="-128"/>
              </a:rPr>
              <a:t>新しいクラスに変わったせいか</a:t>
            </a:r>
            <a:r>
              <a:rPr lang="ja-JP" altLang="en-US" sz="1600" dirty="0">
                <a:latin typeface="HG丸ｺﾞｼｯｸM-PRO" panose="020F0600000000000000" pitchFamily="50" charset="-128"/>
                <a:ea typeface="HG丸ｺﾞｼｯｸM-PRO" panose="020F0600000000000000" pitchFamily="50" charset="-128"/>
              </a:rPr>
              <a:t>、毎朝泣き叫ぶ</a:t>
            </a:r>
            <a:endParaRPr lang="ja-JP" altLang="ja-JP" sz="1600" dirty="0">
              <a:latin typeface="HG丸ｺﾞｼｯｸM-PRO" panose="020F0600000000000000" pitchFamily="50" charset="-128"/>
              <a:ea typeface="HG丸ｺﾞｼｯｸM-PRO" panose="020F0600000000000000" pitchFamily="50" charset="-128"/>
            </a:endParaRPr>
          </a:p>
        </p:txBody>
      </p:sp>
      <p:sp>
        <p:nvSpPr>
          <p:cNvPr id="1336" name="テキスト ボックス 13"/>
          <p:cNvSpPr txBox="1"/>
          <p:nvPr/>
        </p:nvSpPr>
        <p:spPr>
          <a:xfrm>
            <a:off x="3542118" y="845288"/>
            <a:ext cx="792088" cy="338554"/>
          </a:xfrm>
          <a:prstGeom prst="rect">
            <a:avLst/>
          </a:prstGeom>
          <a:noFill/>
        </p:spPr>
        <p:txBody>
          <a:bodyPr wrap="square" rtlCol="0">
            <a:spAutoFit/>
          </a:bodyPr>
          <a:lstStyle/>
          <a:p>
            <a:pPr algn="ctr"/>
            <a:r>
              <a:rPr kumimoji="1" lang="ja-JP" altLang="en-US" sz="1600" dirty="0">
                <a:latin typeface="HG丸ｺﾞｼｯｸM-PRO" panose="020F0600000000000000" pitchFamily="50" charset="-128"/>
                <a:ea typeface="HG丸ｺﾞｼｯｸM-PRO" panose="020F0600000000000000" pitchFamily="50" charset="-128"/>
              </a:rPr>
              <a:t>６月</a:t>
            </a:r>
          </a:p>
        </p:txBody>
      </p:sp>
      <p:sp>
        <p:nvSpPr>
          <p:cNvPr id="1337" name="テキスト ボックス 14"/>
          <p:cNvSpPr txBox="1"/>
          <p:nvPr/>
        </p:nvSpPr>
        <p:spPr>
          <a:xfrm>
            <a:off x="3184044" y="1212244"/>
            <a:ext cx="1656184" cy="1142620"/>
          </a:xfrm>
          <a:prstGeom prst="rect">
            <a:avLst/>
          </a:prstGeom>
          <a:noFill/>
        </p:spPr>
        <p:txBody>
          <a:bodyPr wrap="square" rtlCol="0">
            <a:spAutoFit/>
          </a:bodyPr>
          <a:lstStyle/>
          <a:p>
            <a:pPr>
              <a:lnSpc>
                <a:spcPct val="150000"/>
              </a:lnSpc>
            </a:pPr>
            <a:r>
              <a:rPr lang="ja-JP" altLang="ja-JP" sz="1600" dirty="0">
                <a:latin typeface="HG丸ｺﾞｼｯｸM-PRO" panose="020F0600000000000000" pitchFamily="50" charset="-128"/>
                <a:ea typeface="HG丸ｺﾞｼｯｸM-PRO" panose="020F0600000000000000" pitchFamily="50" charset="-128"/>
              </a:rPr>
              <a:t>運動会の練習が嫌で学校に行きたがらない</a:t>
            </a:r>
          </a:p>
        </p:txBody>
      </p:sp>
      <p:sp>
        <p:nvSpPr>
          <p:cNvPr id="1338" name="テキスト ボックス 15"/>
          <p:cNvSpPr txBox="1"/>
          <p:nvPr/>
        </p:nvSpPr>
        <p:spPr>
          <a:xfrm>
            <a:off x="1226665" y="4813500"/>
            <a:ext cx="792088" cy="338554"/>
          </a:xfrm>
          <a:prstGeom prst="rect">
            <a:avLst/>
          </a:prstGeom>
          <a:noFill/>
        </p:spPr>
        <p:txBody>
          <a:bodyPr wrap="square" rtlCol="0">
            <a:spAutoFit/>
          </a:bodyPr>
          <a:lstStyle/>
          <a:p>
            <a:pPr algn="ctr"/>
            <a:r>
              <a:rPr lang="ja-JP" altLang="en-US" sz="1600" dirty="0">
                <a:latin typeface="HG丸ｺﾞｼｯｸM-PRO" panose="020F0600000000000000" pitchFamily="50" charset="-128"/>
                <a:ea typeface="HG丸ｺﾞｼｯｸM-PRO" panose="020F0600000000000000" pitchFamily="50" charset="-128"/>
              </a:rPr>
              <a:t>８</a:t>
            </a:r>
            <a:r>
              <a:rPr kumimoji="1" lang="ja-JP" altLang="en-US" sz="1600" dirty="0">
                <a:latin typeface="HG丸ｺﾞｼｯｸM-PRO" panose="020F0600000000000000" pitchFamily="50" charset="-128"/>
                <a:ea typeface="HG丸ｺﾞｼｯｸM-PRO" panose="020F0600000000000000" pitchFamily="50" charset="-128"/>
              </a:rPr>
              <a:t>月</a:t>
            </a:r>
          </a:p>
        </p:txBody>
      </p:sp>
      <p:sp>
        <p:nvSpPr>
          <p:cNvPr id="1339" name="テキスト ボックス 17"/>
          <p:cNvSpPr txBox="1"/>
          <p:nvPr/>
        </p:nvSpPr>
        <p:spPr>
          <a:xfrm>
            <a:off x="3597444" y="4784379"/>
            <a:ext cx="792088" cy="338554"/>
          </a:xfrm>
          <a:prstGeom prst="rect">
            <a:avLst/>
          </a:prstGeom>
          <a:noFill/>
        </p:spPr>
        <p:txBody>
          <a:bodyPr wrap="square" rtlCol="0">
            <a:spAutoFit/>
          </a:bodyPr>
          <a:lstStyle/>
          <a:p>
            <a:pPr algn="ctr"/>
            <a:r>
              <a:rPr kumimoji="1" lang="ja-JP" altLang="en-US" sz="1600" dirty="0">
                <a:latin typeface="HG丸ｺﾞｼｯｸM-PRO" panose="020F0600000000000000" pitchFamily="50" charset="-128"/>
                <a:ea typeface="HG丸ｺﾞｼｯｸM-PRO" panose="020F0600000000000000" pitchFamily="50" charset="-128"/>
              </a:rPr>
              <a:t>９月</a:t>
            </a:r>
          </a:p>
        </p:txBody>
      </p:sp>
      <p:sp>
        <p:nvSpPr>
          <p:cNvPr id="1340" name="テキスト ボックス 20"/>
          <p:cNvSpPr txBox="1"/>
          <p:nvPr/>
        </p:nvSpPr>
        <p:spPr>
          <a:xfrm>
            <a:off x="6006290" y="4813500"/>
            <a:ext cx="937778" cy="338554"/>
          </a:xfrm>
          <a:prstGeom prst="rect">
            <a:avLst/>
          </a:prstGeom>
          <a:noFill/>
        </p:spPr>
        <p:txBody>
          <a:bodyPr wrap="square" rtlCol="0">
            <a:spAutoFit/>
          </a:bodyPr>
          <a:lstStyle/>
          <a:p>
            <a:pPr algn="ctr"/>
            <a:r>
              <a:rPr lang="ja-JP" altLang="en-US" sz="1600" dirty="0">
                <a:latin typeface="HG丸ｺﾞｼｯｸM-PRO" panose="020F0600000000000000" pitchFamily="50" charset="-128"/>
                <a:ea typeface="HG丸ｺﾞｼｯｸM-PRO" panose="020F0600000000000000" pitchFamily="50" charset="-128"/>
              </a:rPr>
              <a:t>１０</a:t>
            </a:r>
            <a:r>
              <a:rPr kumimoji="1" lang="ja-JP" altLang="en-US" sz="1600" dirty="0">
                <a:latin typeface="HG丸ｺﾞｼｯｸM-PRO" panose="020F0600000000000000" pitchFamily="50" charset="-128"/>
                <a:ea typeface="HG丸ｺﾞｼｯｸM-PRO" panose="020F0600000000000000" pitchFamily="50" charset="-128"/>
              </a:rPr>
              <a:t>月</a:t>
            </a:r>
          </a:p>
        </p:txBody>
      </p:sp>
      <p:sp>
        <p:nvSpPr>
          <p:cNvPr id="1341" name="テキスト ボックス 21"/>
          <p:cNvSpPr txBox="1"/>
          <p:nvPr/>
        </p:nvSpPr>
        <p:spPr>
          <a:xfrm>
            <a:off x="5647592" y="5179041"/>
            <a:ext cx="1813127" cy="1323439"/>
          </a:xfrm>
          <a:prstGeom prst="rect">
            <a:avLst/>
          </a:prstGeom>
          <a:noFill/>
        </p:spPr>
        <p:txBody>
          <a:bodyPr wrap="square" rtlCol="0">
            <a:spAutoFit/>
          </a:bodyPr>
          <a:lstStyle/>
          <a:p>
            <a:r>
              <a:rPr lang="ja-JP" altLang="ja-JP" sz="1600" dirty="0">
                <a:latin typeface="HG丸ｺﾞｼｯｸM-PRO" panose="020F0600000000000000" pitchFamily="50" charset="-128"/>
                <a:ea typeface="HG丸ｺﾞｼｯｸM-PRO" panose="020F0600000000000000" pitchFamily="50" charset="-128"/>
              </a:rPr>
              <a:t>大きな音が苦手だったがクラスメイトと共にコンサートを楽しむことができた</a:t>
            </a:r>
          </a:p>
        </p:txBody>
      </p:sp>
      <p:sp>
        <p:nvSpPr>
          <p:cNvPr id="1342" name="テキスト ボックス 27"/>
          <p:cNvSpPr txBox="1"/>
          <p:nvPr/>
        </p:nvSpPr>
        <p:spPr>
          <a:xfrm>
            <a:off x="5549293" y="2234736"/>
            <a:ext cx="2088232" cy="1569660"/>
          </a:xfrm>
          <a:prstGeom prst="rect">
            <a:avLst/>
          </a:prstGeom>
          <a:noFill/>
        </p:spPr>
        <p:txBody>
          <a:bodyPr wrap="square" rtlCol="0">
            <a:spAutoFit/>
          </a:bodyPr>
          <a:lstStyle/>
          <a:p>
            <a:r>
              <a:rPr lang="ja-JP" altLang="ja-JP" sz="1600" dirty="0">
                <a:latin typeface="HG丸ｺﾞｼｯｸM-PRO" panose="020F0600000000000000" pitchFamily="50" charset="-128"/>
                <a:ea typeface="HG丸ｺﾞｼｯｸM-PRO" panose="020F0600000000000000" pitchFamily="50" charset="-128"/>
              </a:rPr>
              <a:t>イライラの原因について担任の先生と相談。</a:t>
            </a:r>
          </a:p>
          <a:p>
            <a:r>
              <a:rPr lang="ja-JP" altLang="ja-JP" sz="1600" dirty="0">
                <a:latin typeface="HG丸ｺﾞｼｯｸM-PRO" panose="020F0600000000000000" pitchFamily="50" charset="-128"/>
                <a:ea typeface="HG丸ｺﾞｼｯｸM-PRO" panose="020F0600000000000000" pitchFamily="50" charset="-128"/>
              </a:rPr>
              <a:t>クラスメイトとの関係について気をつけてもらうようにした</a:t>
            </a:r>
          </a:p>
        </p:txBody>
      </p:sp>
      <p:sp>
        <p:nvSpPr>
          <p:cNvPr id="1343" name="正方形/長方形 5"/>
          <p:cNvSpPr/>
          <p:nvPr/>
        </p:nvSpPr>
        <p:spPr>
          <a:xfrm>
            <a:off x="980751" y="1823425"/>
            <a:ext cx="1944216" cy="19442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4" name="テキスト ボックス 62"/>
          <p:cNvSpPr txBox="1"/>
          <p:nvPr/>
        </p:nvSpPr>
        <p:spPr>
          <a:xfrm>
            <a:off x="1515096" y="1931215"/>
            <a:ext cx="889635" cy="3670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ja-JP" sz="1600" kern="100" dirty="0">
                <a:ln>
                  <a:noFill/>
                </a:ln>
                <a:effectLst/>
                <a:ea typeface="HG丸ｺﾞｼｯｸM-PRO" panose="020F0600000000000000" pitchFamily="50" charset="-128"/>
                <a:cs typeface="Times New Roman" panose="02020603050405020304" pitchFamily="18" charset="0"/>
              </a:rPr>
              <a:t>１１月</a:t>
            </a:r>
            <a:endParaRPr lang="ja-JP" sz="1400" kern="100" dirty="0">
              <a:effectLst/>
              <a:ea typeface="ＭＳ 明朝" panose="02020609040205080304" pitchFamily="17" charset="-128"/>
              <a:cs typeface="Times New Roman" panose="02020603050405020304" pitchFamily="18" charset="0"/>
            </a:endParaRPr>
          </a:p>
        </p:txBody>
      </p:sp>
      <p:sp>
        <p:nvSpPr>
          <p:cNvPr id="1345" name="テキスト ボックス 23"/>
          <p:cNvSpPr txBox="1"/>
          <p:nvPr/>
        </p:nvSpPr>
        <p:spPr>
          <a:xfrm>
            <a:off x="1072926" y="2301576"/>
            <a:ext cx="1944215" cy="1323439"/>
          </a:xfrm>
          <a:prstGeom prst="rect">
            <a:avLst/>
          </a:prstGeom>
          <a:noFill/>
        </p:spPr>
        <p:txBody>
          <a:bodyPr wrap="square" rtlCol="0">
            <a:spAutoFit/>
          </a:bodyPr>
          <a:lstStyle/>
          <a:p>
            <a:r>
              <a:rPr lang="ja-JP" altLang="ja-JP" sz="1600" dirty="0">
                <a:latin typeface="HG丸ｺﾞｼｯｸM-PRO" panose="020F0600000000000000" pitchFamily="50" charset="-128"/>
                <a:ea typeface="HG丸ｺﾞｼｯｸM-PRO" panose="020F0600000000000000" pitchFamily="50" charset="-128"/>
              </a:rPr>
              <a:t>休み時間に友だちと遊んでいて、興奮しすぎた挙句、パニックを起こした</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1346" name="正方形/長方形 6"/>
          <p:cNvSpPr/>
          <p:nvPr/>
        </p:nvSpPr>
        <p:spPr>
          <a:xfrm>
            <a:off x="3331877" y="1836704"/>
            <a:ext cx="1944216" cy="19442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7" name="テキスト ボックス 16"/>
          <p:cNvSpPr txBox="1"/>
          <p:nvPr/>
        </p:nvSpPr>
        <p:spPr>
          <a:xfrm>
            <a:off x="858354" y="5214515"/>
            <a:ext cx="1786260" cy="1323439"/>
          </a:xfrm>
          <a:prstGeom prst="rect">
            <a:avLst/>
          </a:prstGeom>
          <a:noFill/>
        </p:spPr>
        <p:txBody>
          <a:bodyPr wrap="square" rtlCol="0">
            <a:spAutoFit/>
          </a:bodyPr>
          <a:lstStyle/>
          <a:p>
            <a:r>
              <a:rPr lang="ja-JP" altLang="ja-JP" sz="1600" dirty="0">
                <a:latin typeface="HG丸ｺﾞｼｯｸM-PRO" panose="020F0600000000000000" pitchFamily="50" charset="-128"/>
                <a:ea typeface="HG丸ｺﾞｼｯｸM-PRO" panose="020F0600000000000000" pitchFamily="50" charset="-128"/>
              </a:rPr>
              <a:t>夏休みの間に教えたら、お風呂そうじをしてくれるようになった</a:t>
            </a:r>
          </a:p>
        </p:txBody>
      </p:sp>
      <p:sp>
        <p:nvSpPr>
          <p:cNvPr id="1348" name="テキスト ボックス 62"/>
          <p:cNvSpPr txBox="1"/>
          <p:nvPr/>
        </p:nvSpPr>
        <p:spPr>
          <a:xfrm>
            <a:off x="3959716" y="1922130"/>
            <a:ext cx="889635" cy="3670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ja-JP" sz="1600" kern="100" dirty="0">
                <a:ln>
                  <a:noFill/>
                </a:ln>
                <a:effectLst/>
                <a:ea typeface="HG丸ｺﾞｼｯｸM-PRO" panose="020F0600000000000000" pitchFamily="50" charset="-128"/>
                <a:cs typeface="Times New Roman" panose="02020603050405020304" pitchFamily="18" charset="0"/>
              </a:rPr>
              <a:t>１月</a:t>
            </a:r>
            <a:endParaRPr lang="ja-JP" sz="1400" kern="100" dirty="0">
              <a:effectLst/>
              <a:ea typeface="ＭＳ 明朝" panose="02020609040205080304" pitchFamily="17" charset="-128"/>
              <a:cs typeface="Times New Roman" panose="02020603050405020304" pitchFamily="18" charset="0"/>
            </a:endParaRPr>
          </a:p>
        </p:txBody>
      </p:sp>
      <p:sp>
        <p:nvSpPr>
          <p:cNvPr id="1349" name="テキスト ボックス 19"/>
          <p:cNvSpPr txBox="1"/>
          <p:nvPr/>
        </p:nvSpPr>
        <p:spPr>
          <a:xfrm>
            <a:off x="3113908" y="5179042"/>
            <a:ext cx="1877417" cy="1323439"/>
          </a:xfrm>
          <a:prstGeom prst="rect">
            <a:avLst/>
          </a:prstGeom>
          <a:noFill/>
        </p:spPr>
        <p:txBody>
          <a:bodyPr wrap="square" rtlCol="0">
            <a:spAutoFit/>
          </a:bodyPr>
          <a:lstStyle/>
          <a:p>
            <a:r>
              <a:rPr lang="ja-JP" altLang="ja-JP" sz="1600" dirty="0">
                <a:latin typeface="HG丸ｺﾞｼｯｸM-PRO" panose="020F0600000000000000" pitchFamily="50" charset="-128"/>
                <a:ea typeface="HG丸ｺﾞｼｯｸM-PRO" panose="020F0600000000000000" pitchFamily="50" charset="-128"/>
              </a:rPr>
              <a:t>夏休み前までにはできなかった朝の支度がいつの間にか自分でできるようになった</a:t>
            </a:r>
          </a:p>
        </p:txBody>
      </p:sp>
      <p:sp>
        <p:nvSpPr>
          <p:cNvPr id="1350" name="テキスト ボックス 62"/>
          <p:cNvSpPr txBox="1"/>
          <p:nvPr/>
        </p:nvSpPr>
        <p:spPr>
          <a:xfrm>
            <a:off x="6164245" y="1922130"/>
            <a:ext cx="779823" cy="3670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1600" kern="100" dirty="0">
                <a:ln>
                  <a:noFill/>
                </a:ln>
                <a:effectLst/>
                <a:ea typeface="HG丸ｺﾞｼｯｸM-PRO" panose="020F0600000000000000" pitchFamily="50" charset="-128"/>
                <a:cs typeface="Times New Roman" panose="02020603050405020304" pitchFamily="18" charset="0"/>
              </a:rPr>
              <a:t>２</a:t>
            </a:r>
            <a:r>
              <a:rPr lang="ja-JP" sz="1600" kern="100" dirty="0">
                <a:ln>
                  <a:noFill/>
                </a:ln>
                <a:effectLst/>
                <a:ea typeface="HG丸ｺﾞｼｯｸM-PRO" panose="020F0600000000000000" pitchFamily="50" charset="-128"/>
                <a:cs typeface="Times New Roman" panose="02020603050405020304" pitchFamily="18" charset="0"/>
              </a:rPr>
              <a:t>月</a:t>
            </a:r>
            <a:endParaRPr lang="ja-JP" sz="1400" kern="100" dirty="0">
              <a:effectLst/>
              <a:ea typeface="ＭＳ 明朝" panose="02020609040205080304" pitchFamily="17" charset="-128"/>
              <a:cs typeface="Times New Roman" panose="02020603050405020304" pitchFamily="18" charset="0"/>
            </a:endParaRPr>
          </a:p>
        </p:txBody>
      </p:sp>
      <p:sp>
        <p:nvSpPr>
          <p:cNvPr id="1351" name="テキスト ボックス 25"/>
          <p:cNvSpPr txBox="1"/>
          <p:nvPr/>
        </p:nvSpPr>
        <p:spPr>
          <a:xfrm>
            <a:off x="3459311" y="2242512"/>
            <a:ext cx="1718017" cy="1446550"/>
          </a:xfrm>
          <a:prstGeom prst="rect">
            <a:avLst/>
          </a:prstGeom>
          <a:noFill/>
        </p:spPr>
        <p:txBody>
          <a:bodyPr wrap="square" rtlCol="0">
            <a:spAutoFit/>
          </a:bodyPr>
          <a:lstStyle/>
          <a:p>
            <a:pPr>
              <a:lnSpc>
                <a:spcPct val="150000"/>
              </a:lnSpc>
            </a:pPr>
            <a:r>
              <a:rPr lang="ja-JP" altLang="ja-JP" sz="1600" dirty="0">
                <a:latin typeface="HG丸ｺﾞｼｯｸM-PRO" panose="020F0600000000000000" pitchFamily="50" charset="-128"/>
                <a:ea typeface="HG丸ｺﾞｼｯｸM-PRO" panose="020F0600000000000000" pitchFamily="50" charset="-128"/>
              </a:rPr>
              <a:t>イライラした時に髪の毛を抜くようになった。</a:t>
            </a:r>
          </a:p>
          <a:p>
            <a:r>
              <a:rPr lang="ja-JP" altLang="ja-JP" sz="1600" dirty="0">
                <a:latin typeface="HG丸ｺﾞｼｯｸM-PRO" panose="020F0600000000000000" pitchFamily="50" charset="-128"/>
                <a:ea typeface="HG丸ｺﾞｼｯｸM-PRO" panose="020F0600000000000000" pitchFamily="50" charset="-128"/>
              </a:rPr>
              <a:t>心配・・・</a:t>
            </a:r>
            <a:endParaRPr lang="ja-JP" altLang="ja-JP" dirty="0">
              <a:latin typeface="HG丸ｺﾞｼｯｸM-PRO" panose="020F0600000000000000" pitchFamily="50" charset="-128"/>
              <a:ea typeface="HG丸ｺﾞｼｯｸM-PRO" panose="020F0600000000000000" pitchFamily="50" charset="-128"/>
            </a:endParaRPr>
          </a:p>
        </p:txBody>
      </p:sp>
      <p:sp>
        <p:nvSpPr>
          <p:cNvPr id="1352" name="吹き出し: 角を丸めた四角形 18"/>
          <p:cNvSpPr/>
          <p:nvPr/>
        </p:nvSpPr>
        <p:spPr>
          <a:xfrm>
            <a:off x="5370908" y="3947517"/>
            <a:ext cx="3294177" cy="625208"/>
          </a:xfrm>
          <a:prstGeom prst="wedgeRoundRectCallout">
            <a:avLst>
              <a:gd name="adj1" fmla="val 59894"/>
              <a:gd name="adj2" fmla="val -47191"/>
              <a:gd name="adj3" fmla="val 16667"/>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これらは</a:t>
            </a:r>
            <a:endParaRPr kumimoji="1"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「成長したところ」かな？</a:t>
            </a:r>
          </a:p>
        </p:txBody>
      </p:sp>
      <p:sp>
        <p:nvSpPr>
          <p:cNvPr id="1353" name="吹き出し: 角を丸めた四角形 29"/>
          <p:cNvSpPr/>
          <p:nvPr/>
        </p:nvSpPr>
        <p:spPr>
          <a:xfrm>
            <a:off x="5359539" y="885399"/>
            <a:ext cx="3305547" cy="625208"/>
          </a:xfrm>
          <a:prstGeom prst="wedgeRoundRectCallout">
            <a:avLst>
              <a:gd name="adj1" fmla="val 59894"/>
              <a:gd name="adj2" fmla="val -47191"/>
              <a:gd name="adj3" fmla="val 16667"/>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これらは</a:t>
            </a:r>
            <a:endParaRPr kumimoji="1"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「課題・気になるところ」かな？</a:t>
            </a:r>
          </a:p>
        </p:txBody>
      </p:sp>
    </p:spTree>
    <p:extLst>
      <p:ext uri="{BB962C8B-B14F-4D97-AF65-F5344CB8AC3E}">
        <p14:creationId xmlns:p14="http://schemas.microsoft.com/office/powerpoint/2010/main" val="2601775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355" name="Picture 2"/>
          <p:cNvPicPr>
            <a:picLocks noChangeAspect="1" noChangeArrowheads="1"/>
          </p:cNvPicPr>
          <p:nvPr/>
        </p:nvPicPr>
        <p:blipFill>
          <a:blip r:embed="rId1"/>
          <a:stretch>
            <a:fillRect/>
          </a:stretch>
        </p:blipFill>
        <p:spPr>
          <a:xfrm>
            <a:off x="323528" y="1052736"/>
            <a:ext cx="8640960" cy="4104804"/>
          </a:xfrm>
          <a:prstGeom prst="rect">
            <a:avLst/>
          </a:prstGeom>
          <a:noFill/>
          <a:ln>
            <a:noFill/>
          </a:ln>
        </p:spPr>
      </p:pic>
    </p:spTree>
    <p:extLst>
      <p:ext uri="{BB962C8B-B14F-4D97-AF65-F5344CB8AC3E}">
        <p14:creationId xmlns:p14="http://schemas.microsoft.com/office/powerpoint/2010/main" val="1700920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357" name="図 20"/>
          <p:cNvPicPr>
            <a:picLocks noChangeAspect="1"/>
          </p:cNvPicPr>
          <p:nvPr/>
        </p:nvPicPr>
        <p:blipFill>
          <a:blip r:embed="rId1"/>
          <a:stretch>
            <a:fillRect/>
          </a:stretch>
        </p:blipFill>
        <p:spPr>
          <a:xfrm>
            <a:off x="270593" y="332656"/>
            <a:ext cx="8702848" cy="6264696"/>
          </a:xfrm>
          <a:prstGeom prst="rect">
            <a:avLst/>
          </a:prstGeom>
        </p:spPr>
      </p:pic>
    </p:spTree>
    <p:extLst>
      <p:ext uri="{BB962C8B-B14F-4D97-AF65-F5344CB8AC3E}">
        <p14:creationId xmlns:p14="http://schemas.microsoft.com/office/powerpoint/2010/main" val="186863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359" name="Picture 2"/>
          <p:cNvPicPr>
            <a:picLocks noChangeAspect="1" noChangeArrowheads="1"/>
          </p:cNvPicPr>
          <p:nvPr/>
        </p:nvPicPr>
        <p:blipFill>
          <a:blip r:embed="rId1"/>
          <a:stretch>
            <a:fillRect/>
          </a:stretch>
        </p:blipFill>
        <p:spPr>
          <a:xfrm>
            <a:off x="179512" y="476672"/>
            <a:ext cx="8809713" cy="6048672"/>
          </a:xfrm>
          <a:prstGeom prst="rect">
            <a:avLst/>
          </a:prstGeom>
          <a:noFill/>
          <a:ln>
            <a:noFill/>
          </a:ln>
        </p:spPr>
      </p:pic>
    </p:spTree>
    <p:extLst>
      <p:ext uri="{BB962C8B-B14F-4D97-AF65-F5344CB8AC3E}">
        <p14:creationId xmlns:p14="http://schemas.microsoft.com/office/powerpoint/2010/main" val="563788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aphicFrame>
        <p:nvGraphicFramePr>
          <p:cNvPr id="1361" name="コンテンツ プレースホルダー 4"/>
          <p:cNvGraphicFramePr>
            <a:graphicFrameLocks noGrp="1"/>
          </p:cNvGraphicFramePr>
          <p:nvPr>
            <p:ph idx="1"/>
            <p:extLst>
              <p:ext uri="{D42A27DB-BD31-4B8C-83A1-F6EECF244321}">
                <p14:modId xmlns:p14="http://schemas.microsoft.com/office/powerpoint/2010/main" val="148609818"/>
              </p:ext>
            </p:extLst>
          </p:nvPr>
        </p:nvGraphicFramePr>
        <p:xfrm>
          <a:off x="467544" y="1013772"/>
          <a:ext cx="8229600" cy="5434080"/>
        </p:xfrm>
        <a:graphic>
          <a:graphicData uri="http://schemas.openxmlformats.org/drawingml/2006/table">
            <a:tbl>
              <a:tblPr firstRow="1" bandRow="1">
                <a:tableStyleId>{5940675A-B579-460E-94D1-54222C63F5DA}</a:tableStyleId>
              </a:tblPr>
              <a:tblGrid>
                <a:gridCol w="658416">
                  <a:extLst>
                    <a:ext uri="{9D8B030D-6E8A-4147-A177-3AD203B41FA5}"/>
                  </a:extLst>
                </a:gridCol>
                <a:gridCol w="2664296">
                  <a:extLst>
                    <a:ext uri="{9D8B030D-6E8A-4147-A177-3AD203B41FA5}"/>
                  </a:extLst>
                </a:gridCol>
                <a:gridCol w="2592288">
                  <a:extLst>
                    <a:ext uri="{9D8B030D-6E8A-4147-A177-3AD203B41FA5}"/>
                  </a:extLst>
                </a:gridCol>
                <a:gridCol w="2314600">
                  <a:extLst>
                    <a:ext uri="{9D8B030D-6E8A-4147-A177-3AD203B41FA5}"/>
                  </a:extLst>
                </a:gridCol>
              </a:tblGrid>
              <a:tr h="244624">
                <a:tc>
                  <a:txBody>
                    <a:bodyPr/>
                    <a:lstStyle/>
                    <a:p>
                      <a:pPr algn="ctr"/>
                      <a:r>
                        <a:rPr kumimoji="1" lang="ja-JP" altLang="en-US" sz="1600" dirty="0">
                          <a:latin typeface="HG丸ｺﾞｼｯｸM-PRO" panose="020F0600000000000000" pitchFamily="50" charset="-128"/>
                          <a:ea typeface="HG丸ｺﾞｼｯｸM-PRO" panose="020F0600000000000000" pitchFamily="50" charset="-128"/>
                        </a:rPr>
                        <a:t>月</a:t>
                      </a:r>
                    </a:p>
                  </a:txBody>
                  <a:tcPr>
                    <a:solidFill>
                      <a:srgbClr val="FFFF00"/>
                    </a:solidFill>
                  </a:tcPr>
                </a:tc>
                <a:tc>
                  <a:txBody>
                    <a:bodyPr/>
                    <a:lstStyle/>
                    <a:p>
                      <a:pPr algn="ctr"/>
                      <a:r>
                        <a:rPr kumimoji="1" lang="ja-JP" altLang="en-US" sz="1600" dirty="0">
                          <a:latin typeface="HG丸ｺﾞｼｯｸM-PRO" panose="020F0600000000000000" pitchFamily="50" charset="-128"/>
                          <a:ea typeface="HG丸ｺﾞｼｯｸM-PRO" panose="020F0600000000000000" pitchFamily="50" charset="-128"/>
                        </a:rPr>
                        <a:t>できごと</a:t>
                      </a:r>
                    </a:p>
                  </a:txBody>
                  <a:tcPr>
                    <a:solidFill>
                      <a:srgbClr val="FFFF00"/>
                    </a:solidFill>
                  </a:tcPr>
                </a:tc>
                <a:tc>
                  <a:txBody>
                    <a:bodyPr/>
                    <a:lstStyle/>
                    <a:p>
                      <a:pPr algn="ctr"/>
                      <a:r>
                        <a:rPr kumimoji="1" lang="ja-JP" altLang="en-US" sz="1600" dirty="0">
                          <a:latin typeface="HG丸ｺﾞｼｯｸM-PRO" panose="020F0600000000000000" pitchFamily="50" charset="-128"/>
                          <a:ea typeface="HG丸ｺﾞｼｯｸM-PRO" panose="020F0600000000000000" pitchFamily="50" charset="-128"/>
                        </a:rPr>
                        <a:t>感じたこと</a:t>
                      </a:r>
                      <a:r>
                        <a:rPr kumimoji="1" lang="en-US" altLang="ja-JP" sz="1600" dirty="0">
                          <a:latin typeface="HG丸ｺﾞｼｯｸM-PRO" panose="020F0600000000000000" pitchFamily="50" charset="-128"/>
                          <a:ea typeface="HG丸ｺﾞｼｯｸM-PRO" panose="020F0600000000000000" pitchFamily="50" charset="-128"/>
                        </a:rPr>
                        <a:t>/</a:t>
                      </a:r>
                      <a:r>
                        <a:rPr kumimoji="1" lang="ja-JP" altLang="en-US" sz="1600" dirty="0">
                          <a:latin typeface="HG丸ｺﾞｼｯｸM-PRO" panose="020F0600000000000000" pitchFamily="50" charset="-128"/>
                          <a:ea typeface="HG丸ｺﾞｼｯｸM-PRO" panose="020F0600000000000000" pitchFamily="50" charset="-128"/>
                        </a:rPr>
                        <a:t>対応</a:t>
                      </a:r>
                    </a:p>
                  </a:txBody>
                  <a:tcPr>
                    <a:solidFill>
                      <a:srgbClr val="FFFF00"/>
                    </a:solidFill>
                  </a:tcPr>
                </a:tc>
                <a:tc>
                  <a:txBody>
                    <a:bodyPr/>
                    <a:lstStyle/>
                    <a:p>
                      <a:pPr algn="ctr"/>
                      <a:r>
                        <a:rPr kumimoji="1" lang="ja-JP" altLang="en-US" sz="1600" dirty="0">
                          <a:latin typeface="HG丸ｺﾞｼｯｸM-PRO" panose="020F0600000000000000" pitchFamily="50" charset="-128"/>
                          <a:ea typeface="HG丸ｺﾞｼｯｸM-PRO" panose="020F0600000000000000" pitchFamily="50" charset="-128"/>
                        </a:rPr>
                        <a:t>結果</a:t>
                      </a:r>
                      <a:r>
                        <a:rPr kumimoji="1" lang="en-US" altLang="ja-JP" sz="1600" dirty="0">
                          <a:latin typeface="HG丸ｺﾞｼｯｸM-PRO" panose="020F0600000000000000" pitchFamily="50" charset="-128"/>
                          <a:ea typeface="HG丸ｺﾞｼｯｸM-PRO" panose="020F0600000000000000" pitchFamily="50" charset="-128"/>
                        </a:rPr>
                        <a:t>/</a:t>
                      </a:r>
                      <a:r>
                        <a:rPr kumimoji="1" lang="ja-JP" altLang="en-US" sz="1600" dirty="0">
                          <a:latin typeface="HG丸ｺﾞｼｯｸM-PRO" panose="020F0600000000000000" pitchFamily="50" charset="-128"/>
                          <a:ea typeface="HG丸ｺﾞｼｯｸM-PRO" panose="020F0600000000000000" pitchFamily="50" charset="-128"/>
                        </a:rPr>
                        <a:t>対策方法</a:t>
                      </a:r>
                    </a:p>
                  </a:txBody>
                  <a:tcPr>
                    <a:solidFill>
                      <a:srgbClr val="FFFF00"/>
                    </a:solidFill>
                  </a:tcPr>
                </a:tc>
                <a:extLst>
                  <a:ext uri="{0D108BD9-81ED-4DB2-BD59-A6C34878D82A}"/>
                </a:extLst>
              </a:tr>
              <a:tr h="594281">
                <a:tc>
                  <a:txBody>
                    <a:bodyPr/>
                    <a:lstStyle/>
                    <a:p>
                      <a:pPr algn="ctr"/>
                      <a:r>
                        <a:rPr kumimoji="1" lang="ja-JP" altLang="en-US" sz="1600" dirty="0">
                          <a:latin typeface="HG丸ｺﾞｼｯｸM-PRO" panose="020F0600000000000000" pitchFamily="50" charset="-128"/>
                          <a:ea typeface="HG丸ｺﾞｼｯｸM-PRO" panose="020F0600000000000000" pitchFamily="50" charset="-128"/>
                        </a:rPr>
                        <a:t>４</a:t>
                      </a:r>
                    </a:p>
                  </a:txBody>
                  <a:tcPr/>
                </a:tc>
                <a:tc>
                  <a:txBody>
                    <a:bodyPr/>
                    <a:lstStyle/>
                    <a:p>
                      <a:r>
                        <a:rPr kumimoji="1" lang="ja-JP" altLang="en-US" sz="1600" dirty="0">
                          <a:latin typeface="HG丸ｺﾞｼｯｸM-PRO" panose="020F0600000000000000" pitchFamily="50" charset="-128"/>
                          <a:ea typeface="HG丸ｺﾞｼｯｸM-PRO" panose="020F0600000000000000" pitchFamily="50" charset="-128"/>
                        </a:rPr>
                        <a:t>新しいクラスに変わったせい</a:t>
                      </a:r>
                      <a:r>
                        <a:rPr kumimoji="1" lang="ja-JP" altLang="en-US" sz="1600" dirty="0" smtClean="0">
                          <a:latin typeface="HG丸ｺﾞｼｯｸM-PRO" panose="020F0600000000000000" pitchFamily="50" charset="-128"/>
                          <a:ea typeface="HG丸ｺﾞｼｯｸM-PRO" panose="020F0600000000000000" pitchFamily="50" charset="-128"/>
                        </a:rPr>
                        <a:t>か毎朝泣き叫ぶ</a:t>
                      </a:r>
                      <a:endParaRPr kumimoji="1" lang="en-US" altLang="ja-JP" sz="1600" dirty="0" smtClean="0">
                        <a:latin typeface="HG丸ｺﾞｼｯｸM-PRO" panose="020F0600000000000000" pitchFamily="50" charset="-128"/>
                        <a:ea typeface="HG丸ｺﾞｼｯｸM-PRO" panose="020F0600000000000000" pitchFamily="50" charset="-128"/>
                      </a:endParaRPr>
                    </a:p>
                    <a:p>
                      <a:endParaRPr kumimoji="1" lang="ja-JP" altLang="en-US" sz="1600" dirty="0">
                        <a:latin typeface="HG丸ｺﾞｼｯｸM-PRO" panose="020F0600000000000000" pitchFamily="50" charset="-128"/>
                        <a:ea typeface="HG丸ｺﾞｼｯｸM-PRO" panose="020F0600000000000000" pitchFamily="50" charset="-128"/>
                      </a:endParaRPr>
                    </a:p>
                  </a:txBody>
                  <a:tcPr/>
                </a:tc>
                <a:tc>
                  <a:txBody>
                    <a:bodyPr/>
                    <a:lstStyle/>
                    <a:p>
                      <a:endParaRPr kumimoji="1" lang="ja-JP" altLang="en-US" sz="1600" dirty="0">
                        <a:latin typeface="HG丸ｺﾞｼｯｸM-PRO" panose="020F0600000000000000" pitchFamily="50" charset="-128"/>
                        <a:ea typeface="HG丸ｺﾞｼｯｸM-PRO" panose="020F0600000000000000" pitchFamily="50" charset="-128"/>
                      </a:endParaRPr>
                    </a:p>
                  </a:txBody>
                  <a:tcPr/>
                </a:tc>
                <a:tc>
                  <a:txBody>
                    <a:bodyPr/>
                    <a:lstStyle/>
                    <a:p>
                      <a:endParaRPr kumimoji="1" lang="ja-JP" altLang="en-US" sz="1600" dirty="0">
                        <a:latin typeface="HG丸ｺﾞｼｯｸM-PRO" panose="020F0600000000000000" pitchFamily="50" charset="-128"/>
                        <a:ea typeface="HG丸ｺﾞｼｯｸM-PRO" panose="020F0600000000000000" pitchFamily="50" charset="-128"/>
                      </a:endParaRPr>
                    </a:p>
                  </a:txBody>
                  <a:tcPr/>
                </a:tc>
                <a:extLst>
                  <a:ext uri="{0D108BD9-81ED-4DB2-BD59-A6C34878D82A}"/>
                </a:extLst>
              </a:tr>
              <a:tr h="612929">
                <a:tc>
                  <a:txBody>
                    <a:bodyPr/>
                    <a:lstStyle/>
                    <a:p>
                      <a:pPr algn="ctr"/>
                      <a:r>
                        <a:rPr kumimoji="1" lang="ja-JP" altLang="en-US" sz="1600" dirty="0">
                          <a:latin typeface="HG丸ｺﾞｼｯｸM-PRO" panose="020F0600000000000000" pitchFamily="50" charset="-128"/>
                          <a:ea typeface="HG丸ｺﾞｼｯｸM-PRO" panose="020F0600000000000000" pitchFamily="50" charset="-128"/>
                        </a:rPr>
                        <a:t>６</a:t>
                      </a:r>
                    </a:p>
                  </a:txBody>
                  <a:tcPr/>
                </a:tc>
                <a:tc>
                  <a:txBody>
                    <a:bodyPr/>
                    <a:lstStyle/>
                    <a:p>
                      <a:r>
                        <a:rPr kumimoji="1" lang="ja-JP" altLang="en-US" sz="1600" dirty="0">
                          <a:latin typeface="HG丸ｺﾞｼｯｸM-PRO" panose="020F0600000000000000" pitchFamily="50" charset="-128"/>
                          <a:ea typeface="HG丸ｺﾞｼｯｸM-PRO" panose="020F0600000000000000" pitchFamily="50" charset="-128"/>
                        </a:rPr>
                        <a:t>運動会の練習が嫌で学校に行きたがらない</a:t>
                      </a:r>
                      <a:endParaRPr kumimoji="1" lang="en-US" altLang="ja-JP" sz="1600" dirty="0">
                        <a:latin typeface="HG丸ｺﾞｼｯｸM-PRO" panose="020F0600000000000000" pitchFamily="50" charset="-128"/>
                        <a:ea typeface="HG丸ｺﾞｼｯｸM-PRO" panose="020F0600000000000000" pitchFamily="50" charset="-128"/>
                      </a:endParaRPr>
                    </a:p>
                    <a:p>
                      <a:endParaRPr kumimoji="1" lang="ja-JP" altLang="en-US" sz="1600" dirty="0">
                        <a:latin typeface="HG丸ｺﾞｼｯｸM-PRO" panose="020F0600000000000000" pitchFamily="50" charset="-128"/>
                        <a:ea typeface="HG丸ｺﾞｼｯｸM-PRO" panose="020F0600000000000000" pitchFamily="50" charset="-128"/>
                      </a:endParaRPr>
                    </a:p>
                  </a:txBody>
                  <a:tcPr/>
                </a:tc>
                <a:tc>
                  <a:txBody>
                    <a:bodyPr/>
                    <a:lstStyle/>
                    <a:p>
                      <a:endParaRPr kumimoji="1" lang="ja-JP" altLang="en-US" sz="1600" dirty="0">
                        <a:latin typeface="HG丸ｺﾞｼｯｸM-PRO" panose="020F0600000000000000" pitchFamily="50" charset="-128"/>
                        <a:ea typeface="HG丸ｺﾞｼｯｸM-PRO" panose="020F0600000000000000" pitchFamily="50" charset="-128"/>
                      </a:endParaRPr>
                    </a:p>
                  </a:txBody>
                  <a:tcPr/>
                </a:tc>
                <a:tc>
                  <a:txBody>
                    <a:bodyPr/>
                    <a:lstStyle/>
                    <a:p>
                      <a:endParaRPr kumimoji="1" lang="ja-JP" altLang="en-US" sz="1600" dirty="0">
                        <a:latin typeface="HG丸ｺﾞｼｯｸM-PRO" panose="020F0600000000000000" pitchFamily="50" charset="-128"/>
                        <a:ea typeface="HG丸ｺﾞｼｯｸM-PRO" panose="020F0600000000000000" pitchFamily="50" charset="-128"/>
                      </a:endParaRPr>
                    </a:p>
                  </a:txBody>
                  <a:tcPr/>
                </a:tc>
                <a:extLst>
                  <a:ext uri="{0D108BD9-81ED-4DB2-BD59-A6C34878D82A}"/>
                </a:extLst>
              </a:tr>
              <a:tr h="768216">
                <a:tc>
                  <a:txBody>
                    <a:bodyPr/>
                    <a:lstStyle/>
                    <a:p>
                      <a:pPr algn="ctr"/>
                      <a:r>
                        <a:rPr kumimoji="1" lang="ja-JP" altLang="en-US" sz="1600" dirty="0">
                          <a:latin typeface="HG丸ｺﾞｼｯｸM-PRO" panose="020F0600000000000000" pitchFamily="50" charset="-128"/>
                          <a:ea typeface="HG丸ｺﾞｼｯｸM-PRO" panose="020F0600000000000000" pitchFamily="50" charset="-128"/>
                        </a:rPr>
                        <a:t>８</a:t>
                      </a:r>
                    </a:p>
                  </a:txBody>
                  <a:tcPr/>
                </a:tc>
                <a:tc>
                  <a:txBody>
                    <a:bodyPr/>
                    <a:lstStyle/>
                    <a:p>
                      <a:r>
                        <a:rPr kumimoji="1" lang="ja-JP" altLang="en-US" sz="1600" dirty="0">
                          <a:latin typeface="HG丸ｺﾞｼｯｸM-PRO" panose="020F0600000000000000" pitchFamily="50" charset="-128"/>
                          <a:ea typeface="HG丸ｺﾞｼｯｸM-PRO" panose="020F0600000000000000" pitchFamily="50" charset="-128"/>
                        </a:rPr>
                        <a:t>夏休みの間に教えたら、お風呂掃除をしてくれるようになった</a:t>
                      </a:r>
                      <a:endParaRPr kumimoji="1" lang="en-US" altLang="ja-JP" sz="1600" dirty="0">
                        <a:latin typeface="HG丸ｺﾞｼｯｸM-PRO" panose="020F0600000000000000" pitchFamily="50" charset="-128"/>
                        <a:ea typeface="HG丸ｺﾞｼｯｸM-PRO" panose="020F0600000000000000" pitchFamily="50" charset="-128"/>
                      </a:endParaRPr>
                    </a:p>
                    <a:p>
                      <a:endParaRPr kumimoji="1" lang="ja-JP" altLang="en-US" sz="1600" dirty="0">
                        <a:latin typeface="HG丸ｺﾞｼｯｸM-PRO" panose="020F0600000000000000" pitchFamily="50" charset="-128"/>
                        <a:ea typeface="HG丸ｺﾞｼｯｸM-PRO" panose="020F0600000000000000" pitchFamily="50" charset="-128"/>
                      </a:endParaRPr>
                    </a:p>
                  </a:txBody>
                  <a:tcPr/>
                </a:tc>
                <a:tc>
                  <a:txBody>
                    <a:bodyPr/>
                    <a:lstStyle/>
                    <a:p>
                      <a:endParaRPr kumimoji="1" lang="ja-JP" altLang="en-US" sz="1600" dirty="0">
                        <a:latin typeface="HG丸ｺﾞｼｯｸM-PRO" panose="020F0600000000000000" pitchFamily="50" charset="-128"/>
                        <a:ea typeface="HG丸ｺﾞｼｯｸM-PRO" panose="020F0600000000000000" pitchFamily="50" charset="-128"/>
                      </a:endParaRPr>
                    </a:p>
                  </a:txBody>
                  <a:tcPr/>
                </a:tc>
                <a:tc>
                  <a:txBody>
                    <a:bodyPr/>
                    <a:lstStyle/>
                    <a:p>
                      <a:endParaRPr kumimoji="1" lang="ja-JP" altLang="en-US" sz="1600" dirty="0">
                        <a:latin typeface="HG丸ｺﾞｼｯｸM-PRO" panose="020F0600000000000000" pitchFamily="50" charset="-128"/>
                        <a:ea typeface="HG丸ｺﾞｼｯｸM-PRO" panose="020F0600000000000000" pitchFamily="50" charset="-128"/>
                      </a:endParaRPr>
                    </a:p>
                  </a:txBody>
                  <a:tcPr/>
                </a:tc>
                <a:extLst>
                  <a:ext uri="{0D108BD9-81ED-4DB2-BD59-A6C34878D82A}"/>
                </a:extLst>
              </a:tr>
              <a:tr h="370840">
                <a:tc>
                  <a:txBody>
                    <a:bodyPr/>
                    <a:lstStyle/>
                    <a:p>
                      <a:pPr algn="ctr"/>
                      <a:r>
                        <a:rPr kumimoji="1" lang="ja-JP" altLang="en-US" sz="1600" dirty="0">
                          <a:latin typeface="HG丸ｺﾞｼｯｸM-PRO" panose="020F0600000000000000" pitchFamily="50" charset="-128"/>
                          <a:ea typeface="HG丸ｺﾞｼｯｸM-PRO" panose="020F0600000000000000" pitchFamily="50" charset="-128"/>
                        </a:rPr>
                        <a:t>９</a:t>
                      </a:r>
                    </a:p>
                  </a:txBody>
                  <a:tcPr/>
                </a:tc>
                <a:tc>
                  <a:txBody>
                    <a:bodyPr/>
                    <a:lstStyle/>
                    <a:p>
                      <a:r>
                        <a:rPr kumimoji="1" lang="ja-JP" altLang="en-US" sz="1600" dirty="0">
                          <a:latin typeface="HG丸ｺﾞｼｯｸM-PRO" panose="020F0600000000000000" pitchFamily="50" charset="-128"/>
                          <a:ea typeface="HG丸ｺﾞｼｯｸM-PRO" panose="020F0600000000000000" pitchFamily="50" charset="-128"/>
                        </a:rPr>
                        <a:t>夏休み前までにはできなかった朝の支度がいつの間にか自分でできるようになった</a:t>
                      </a:r>
                      <a:endParaRPr kumimoji="1" lang="en-US" altLang="ja-JP" sz="1600" dirty="0">
                        <a:latin typeface="HG丸ｺﾞｼｯｸM-PRO" panose="020F0600000000000000" pitchFamily="50" charset="-128"/>
                        <a:ea typeface="HG丸ｺﾞｼｯｸM-PRO" panose="020F0600000000000000" pitchFamily="50" charset="-128"/>
                      </a:endParaRPr>
                    </a:p>
                    <a:p>
                      <a:endParaRPr kumimoji="1" lang="ja-JP" altLang="en-US" sz="1600" dirty="0">
                        <a:latin typeface="HG丸ｺﾞｼｯｸM-PRO" panose="020F0600000000000000" pitchFamily="50" charset="-128"/>
                        <a:ea typeface="HG丸ｺﾞｼｯｸM-PRO" panose="020F0600000000000000" pitchFamily="50" charset="-128"/>
                      </a:endParaRPr>
                    </a:p>
                  </a:txBody>
                  <a:tcPr/>
                </a:tc>
                <a:tc>
                  <a:txBody>
                    <a:bodyPr/>
                    <a:lstStyle/>
                    <a:p>
                      <a:endParaRPr kumimoji="1" lang="ja-JP" altLang="en-US" sz="1600" dirty="0">
                        <a:latin typeface="HG丸ｺﾞｼｯｸM-PRO" panose="020F0600000000000000" pitchFamily="50" charset="-128"/>
                        <a:ea typeface="HG丸ｺﾞｼｯｸM-PRO" panose="020F0600000000000000" pitchFamily="50" charset="-128"/>
                      </a:endParaRPr>
                    </a:p>
                  </a:txBody>
                  <a:tcPr/>
                </a:tc>
                <a:tc>
                  <a:txBody>
                    <a:bodyPr/>
                    <a:lstStyle/>
                    <a:p>
                      <a:endParaRPr kumimoji="1" lang="ja-JP" altLang="en-US" sz="1600" dirty="0">
                        <a:latin typeface="HG丸ｺﾞｼｯｸM-PRO" panose="020F0600000000000000" pitchFamily="50" charset="-128"/>
                        <a:ea typeface="HG丸ｺﾞｼｯｸM-PRO" panose="020F0600000000000000" pitchFamily="50" charset="-128"/>
                      </a:endParaRPr>
                    </a:p>
                  </a:txBody>
                  <a:tcPr/>
                </a:tc>
                <a:extLst>
                  <a:ext uri="{0D108BD9-81ED-4DB2-BD59-A6C34878D82A}"/>
                </a:extLst>
              </a:tr>
              <a:tr h="649168">
                <a:tc>
                  <a:txBody>
                    <a:bodyPr/>
                    <a:lstStyle/>
                    <a:p>
                      <a:pPr algn="ctr"/>
                      <a:r>
                        <a:rPr kumimoji="1" lang="ja-JP" altLang="en-US" sz="1600" dirty="0">
                          <a:latin typeface="HG丸ｺﾞｼｯｸM-PRO" panose="020F0600000000000000" pitchFamily="50" charset="-128"/>
                          <a:ea typeface="HG丸ｺﾞｼｯｸM-PRO" panose="020F0600000000000000" pitchFamily="50" charset="-128"/>
                        </a:rPr>
                        <a:t>１１</a:t>
                      </a:r>
                      <a:endParaRPr kumimoji="1" lang="en-US" altLang="ja-JP" sz="1600" dirty="0">
                        <a:latin typeface="HG丸ｺﾞｼｯｸM-PRO" panose="020F0600000000000000" pitchFamily="50" charset="-128"/>
                        <a:ea typeface="HG丸ｺﾞｼｯｸM-PRO" panose="020F0600000000000000" pitchFamily="50" charset="-128"/>
                      </a:endParaRPr>
                    </a:p>
                  </a:txBody>
                  <a:tcPr/>
                </a:tc>
                <a:tc>
                  <a:txBody>
                    <a:bodyPr/>
                    <a:lstStyle/>
                    <a:p>
                      <a:r>
                        <a:rPr kumimoji="1" lang="ja-JP" altLang="en-US" sz="1600" dirty="0">
                          <a:latin typeface="HG丸ｺﾞｼｯｸM-PRO" panose="020F0600000000000000" pitchFamily="50" charset="-128"/>
                          <a:ea typeface="HG丸ｺﾞｼｯｸM-PRO" panose="020F0600000000000000" pitchFamily="50" charset="-128"/>
                        </a:rPr>
                        <a:t>休み時間に友達と遊んでいて興奮しすぎた挙句パニックを起こした</a:t>
                      </a:r>
                      <a:endParaRPr kumimoji="1" lang="en-US" altLang="ja-JP" sz="1600" dirty="0">
                        <a:latin typeface="HG丸ｺﾞｼｯｸM-PRO" panose="020F0600000000000000" pitchFamily="50" charset="-128"/>
                        <a:ea typeface="HG丸ｺﾞｼｯｸM-PRO" panose="020F0600000000000000" pitchFamily="50" charset="-128"/>
                      </a:endParaRPr>
                    </a:p>
                    <a:p>
                      <a:endParaRPr kumimoji="1" lang="ja-JP" altLang="en-US" sz="1600" dirty="0">
                        <a:latin typeface="HG丸ｺﾞｼｯｸM-PRO" panose="020F0600000000000000" pitchFamily="50" charset="-128"/>
                        <a:ea typeface="HG丸ｺﾞｼｯｸM-PRO" panose="020F0600000000000000" pitchFamily="50" charset="-128"/>
                      </a:endParaRPr>
                    </a:p>
                  </a:txBody>
                  <a:tcPr/>
                </a:tc>
                <a:tc>
                  <a:txBody>
                    <a:bodyPr/>
                    <a:lstStyle/>
                    <a:p>
                      <a:endParaRPr kumimoji="1" lang="ja-JP" altLang="en-US" sz="1600" dirty="0">
                        <a:latin typeface="HG丸ｺﾞｼｯｸM-PRO" panose="020F0600000000000000" pitchFamily="50" charset="-128"/>
                        <a:ea typeface="HG丸ｺﾞｼｯｸM-PRO" panose="020F0600000000000000" pitchFamily="50" charset="-128"/>
                      </a:endParaRPr>
                    </a:p>
                  </a:txBody>
                  <a:tcPr/>
                </a:tc>
                <a:tc>
                  <a:txBody>
                    <a:bodyPr/>
                    <a:lstStyle/>
                    <a:p>
                      <a:endParaRPr kumimoji="1" lang="ja-JP" altLang="en-US" sz="1600" dirty="0">
                        <a:latin typeface="HG丸ｺﾞｼｯｸM-PRO" panose="020F0600000000000000" pitchFamily="50" charset="-128"/>
                        <a:ea typeface="HG丸ｺﾞｼｯｸM-PRO" panose="020F0600000000000000" pitchFamily="50" charset="-128"/>
                      </a:endParaRPr>
                    </a:p>
                  </a:txBody>
                  <a:tcPr/>
                </a:tc>
                <a:extLst>
                  <a:ext uri="{0D108BD9-81ED-4DB2-BD59-A6C34878D82A}"/>
                </a:extLst>
              </a:tr>
            </a:tbl>
          </a:graphicData>
        </a:graphic>
      </p:graphicFrame>
      <p:sp>
        <p:nvSpPr>
          <p:cNvPr id="1362" name="テキスト ボックス 5"/>
          <p:cNvSpPr txBox="1"/>
          <p:nvPr/>
        </p:nvSpPr>
        <p:spPr>
          <a:xfrm>
            <a:off x="457200" y="692696"/>
            <a:ext cx="7931224" cy="338554"/>
          </a:xfrm>
          <a:prstGeom prst="rect">
            <a:avLst/>
          </a:prstGeom>
          <a:noFill/>
        </p:spPr>
        <p:txBody>
          <a:bodyPr wrap="square" rtlCol="0">
            <a:spAutoFit/>
          </a:bodyPr>
          <a:lstStyle/>
          <a:p>
            <a:r>
              <a:rPr kumimoji="1" lang="ja-JP" altLang="en-US" sz="1600" dirty="0">
                <a:latin typeface="HG丸ｺﾞｼｯｸM-PRO" panose="020F0600000000000000" pitchFamily="50" charset="-128"/>
                <a:ea typeface="HG丸ｺﾞｼｯｸM-PRO" panose="020F0600000000000000" pitchFamily="50" charset="-128"/>
              </a:rPr>
              <a:t>〇できごと　</a:t>
            </a:r>
            <a:r>
              <a:rPr kumimoji="1" lang="ja-JP" altLang="en-US" sz="1400" dirty="0">
                <a:latin typeface="HG丸ｺﾞｼｯｸM-PRO" panose="020F0600000000000000" pitchFamily="50" charset="-128"/>
                <a:ea typeface="HG丸ｺﾞｼｯｸM-PRO" panose="020F0600000000000000" pitchFamily="50" charset="-128"/>
              </a:rPr>
              <a:t>（例：</a:t>
            </a:r>
            <a:r>
              <a:rPr kumimoji="1" lang="ja-JP" altLang="en-US" sz="1400" dirty="0">
                <a:highlight>
                  <a:srgbClr val="FF00FF"/>
                </a:highlight>
                <a:latin typeface="HG丸ｺﾞｼｯｸM-PRO" panose="020F0600000000000000" pitchFamily="50" charset="-128"/>
                <a:ea typeface="HG丸ｺﾞｼｯｸM-PRO" panose="020F0600000000000000" pitchFamily="50" charset="-128"/>
              </a:rPr>
              <a:t>ピンク</a:t>
            </a:r>
            <a:r>
              <a:rPr lang="ja-JP" altLang="en-US"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課題・気になること</a:t>
            </a:r>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highlight>
                  <a:srgbClr val="FFFF00"/>
                </a:highlight>
                <a:latin typeface="HG丸ｺﾞｼｯｸM-PRO" panose="020F0600000000000000" pitchFamily="50" charset="-128"/>
                <a:ea typeface="HG丸ｺﾞｼｯｸM-PRO" panose="020F0600000000000000" pitchFamily="50" charset="-128"/>
              </a:rPr>
              <a:t> 黄色</a:t>
            </a:r>
            <a:r>
              <a:rPr lang="ja-JP" altLang="en-US" sz="1400" dirty="0">
                <a:latin typeface="HG丸ｺﾞｼｯｸM-PRO" panose="020F0600000000000000" pitchFamily="50" charset="-128"/>
                <a:ea typeface="HG丸ｺﾞｼｯｸM-PRO" panose="020F0600000000000000" pitchFamily="50" charset="-128"/>
              </a:rPr>
              <a:t>・・・成長したところ）</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1363" name="テキスト ボックス 6"/>
          <p:cNvSpPr txBox="1"/>
          <p:nvPr/>
        </p:nvSpPr>
        <p:spPr>
          <a:xfrm>
            <a:off x="457200" y="323364"/>
            <a:ext cx="7715200" cy="369332"/>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まずは、「課題・気になるところ」から・・・</a:t>
            </a:r>
          </a:p>
        </p:txBody>
      </p:sp>
      <p:sp>
        <p:nvSpPr>
          <p:cNvPr id="1364" name="正方形/長方形 1"/>
          <p:cNvSpPr/>
          <p:nvPr/>
        </p:nvSpPr>
        <p:spPr>
          <a:xfrm>
            <a:off x="485254" y="1336352"/>
            <a:ext cx="8219256" cy="787987"/>
          </a:xfrm>
          <a:prstGeom prst="rect">
            <a:avLst/>
          </a:prstGeom>
          <a:noFill/>
          <a:ln w="7620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5" name="正方形/長方形 7"/>
          <p:cNvSpPr/>
          <p:nvPr/>
        </p:nvSpPr>
        <p:spPr>
          <a:xfrm>
            <a:off x="481571" y="2180377"/>
            <a:ext cx="8219256" cy="792088"/>
          </a:xfrm>
          <a:prstGeom prst="rect">
            <a:avLst/>
          </a:prstGeom>
          <a:noFill/>
          <a:ln w="7620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6" name="正方形/長方形 8"/>
          <p:cNvSpPr/>
          <p:nvPr/>
        </p:nvSpPr>
        <p:spPr>
          <a:xfrm>
            <a:off x="485254" y="3048530"/>
            <a:ext cx="8219256" cy="972108"/>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7" name="正方形/長方形 9"/>
          <p:cNvSpPr/>
          <p:nvPr/>
        </p:nvSpPr>
        <p:spPr>
          <a:xfrm>
            <a:off x="466738" y="4065554"/>
            <a:ext cx="8219256" cy="1235653"/>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8" name="正方形/長方形 10"/>
          <p:cNvSpPr/>
          <p:nvPr/>
        </p:nvSpPr>
        <p:spPr>
          <a:xfrm>
            <a:off x="489633" y="5373216"/>
            <a:ext cx="8219256" cy="1021080"/>
          </a:xfrm>
          <a:prstGeom prst="rect">
            <a:avLst/>
          </a:prstGeom>
          <a:noFill/>
          <a:ln w="7620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29224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370" name="Picture 3"/>
          <p:cNvPicPr>
            <a:picLocks noChangeAspect="1" noChangeArrowheads="1"/>
          </p:cNvPicPr>
          <p:nvPr/>
        </p:nvPicPr>
        <p:blipFill>
          <a:blip r:embed="rId1"/>
          <a:stretch>
            <a:fillRect/>
          </a:stretch>
        </p:blipFill>
        <p:spPr>
          <a:xfrm>
            <a:off x="179903" y="476672"/>
            <a:ext cx="8712577" cy="5904656"/>
          </a:xfrm>
          <a:prstGeom prst="rect">
            <a:avLst/>
          </a:prstGeom>
          <a:noFill/>
          <a:ln>
            <a:noFill/>
          </a:ln>
        </p:spPr>
      </p:pic>
    </p:spTree>
    <p:extLst>
      <p:ext uri="{BB962C8B-B14F-4D97-AF65-F5344CB8AC3E}">
        <p14:creationId xmlns:p14="http://schemas.microsoft.com/office/powerpoint/2010/main" val="2245335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372" name="Picture 2"/>
          <p:cNvPicPr>
            <a:picLocks noChangeAspect="1" noChangeArrowheads="1"/>
          </p:cNvPicPr>
          <p:nvPr/>
        </p:nvPicPr>
        <p:blipFill>
          <a:blip r:embed="rId1"/>
          <a:stretch>
            <a:fillRect/>
          </a:stretch>
        </p:blipFill>
        <p:spPr>
          <a:xfrm>
            <a:off x="74397" y="437260"/>
            <a:ext cx="8962099" cy="5368004"/>
          </a:xfrm>
          <a:prstGeom prst="rect">
            <a:avLst/>
          </a:prstGeom>
          <a:noFill/>
          <a:ln>
            <a:noFill/>
          </a:ln>
        </p:spPr>
      </p:pic>
    </p:spTree>
    <p:extLst>
      <p:ext uri="{BB962C8B-B14F-4D97-AF65-F5344CB8AC3E}">
        <p14:creationId xmlns:p14="http://schemas.microsoft.com/office/powerpoint/2010/main" val="2126379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53" name="テキスト ボックス 3"/>
          <p:cNvSpPr txBox="1">
            <a:spLocks noChangeArrowheads="1"/>
          </p:cNvSpPr>
          <p:nvPr/>
        </p:nvSpPr>
        <p:spPr>
          <a:xfrm>
            <a:off x="539750" y="646113"/>
            <a:ext cx="4224338" cy="584200"/>
          </a:xfrm>
          <a:prstGeom prst="rect">
            <a:avLst/>
          </a:prstGeom>
          <a:noFill/>
          <a:ln>
            <a:noFill/>
          </a:ln>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dirty="0"/>
              <a:t>◆かがやき手帳の特徴</a:t>
            </a:r>
          </a:p>
        </p:txBody>
      </p:sp>
      <p:sp>
        <p:nvSpPr>
          <p:cNvPr id="1154" name="テキスト ボックス 4"/>
          <p:cNvSpPr txBox="1">
            <a:spLocks noChangeArrowheads="1"/>
          </p:cNvSpPr>
          <p:nvPr/>
        </p:nvSpPr>
        <p:spPr>
          <a:xfrm>
            <a:off x="827088" y="1662113"/>
            <a:ext cx="5416550" cy="831850"/>
          </a:xfrm>
          <a:prstGeom prst="rect">
            <a:avLst/>
          </a:prstGeom>
          <a:noFill/>
          <a:ln>
            <a:noFill/>
          </a:ln>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400"/>
              <a:t>・倉敷市、倉敷市教育委員会が推奨する</a:t>
            </a:r>
            <a:endParaRPr lang="en-US" altLang="ja-JP" sz="2400"/>
          </a:p>
          <a:p>
            <a:pPr eaLnBrk="1" hangingPunct="1">
              <a:spcBef>
                <a:spcPct val="0"/>
              </a:spcBef>
              <a:buFontTx/>
              <a:buNone/>
            </a:pPr>
            <a:r>
              <a:rPr lang="ja-JP" altLang="en-US" sz="2400"/>
              <a:t>　情報伝達ツールです</a:t>
            </a:r>
          </a:p>
        </p:txBody>
      </p:sp>
      <p:sp>
        <p:nvSpPr>
          <p:cNvPr id="1155" name="テキスト ボックス 5"/>
          <p:cNvSpPr txBox="1">
            <a:spLocks noChangeArrowheads="1"/>
          </p:cNvSpPr>
          <p:nvPr/>
        </p:nvSpPr>
        <p:spPr>
          <a:xfrm>
            <a:off x="827088" y="2713038"/>
            <a:ext cx="6583362" cy="461962"/>
          </a:xfrm>
          <a:prstGeom prst="rect">
            <a:avLst/>
          </a:prstGeom>
          <a:noFill/>
          <a:ln>
            <a:noFill/>
          </a:ln>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400"/>
              <a:t>・情報の管理、情報提供の判断は保護者がします</a:t>
            </a:r>
          </a:p>
        </p:txBody>
      </p:sp>
      <p:sp>
        <p:nvSpPr>
          <p:cNvPr id="1156" name="テキスト ボックス 7"/>
          <p:cNvSpPr txBox="1">
            <a:spLocks noChangeArrowheads="1"/>
          </p:cNvSpPr>
          <p:nvPr/>
        </p:nvSpPr>
        <p:spPr>
          <a:xfrm>
            <a:off x="827088" y="3370263"/>
            <a:ext cx="7804150" cy="831850"/>
          </a:xfrm>
          <a:prstGeom prst="rect">
            <a:avLst/>
          </a:prstGeom>
          <a:noFill/>
          <a:ln>
            <a:noFill/>
          </a:ln>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400"/>
              <a:t>・中学・高校進学、障がい年金の申請など、蓄積した情報が</a:t>
            </a:r>
            <a:endParaRPr lang="en-US" altLang="ja-JP" sz="2400"/>
          </a:p>
          <a:p>
            <a:pPr eaLnBrk="1" hangingPunct="1">
              <a:spcBef>
                <a:spcPct val="0"/>
              </a:spcBef>
              <a:buFontTx/>
              <a:buNone/>
            </a:pPr>
            <a:r>
              <a:rPr lang="ja-JP" altLang="en-US" sz="2400"/>
              <a:t>　将来に役立てられます</a:t>
            </a:r>
          </a:p>
        </p:txBody>
      </p:sp>
      <p:sp>
        <p:nvSpPr>
          <p:cNvPr id="1157" name="テキスト ボックス 8"/>
          <p:cNvSpPr txBox="1">
            <a:spLocks noChangeArrowheads="1"/>
          </p:cNvSpPr>
          <p:nvPr/>
        </p:nvSpPr>
        <p:spPr>
          <a:xfrm>
            <a:off x="827088" y="4441825"/>
            <a:ext cx="4198937" cy="460375"/>
          </a:xfrm>
          <a:prstGeom prst="rect">
            <a:avLst/>
          </a:prstGeom>
          <a:noFill/>
          <a:ln>
            <a:noFill/>
          </a:ln>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400"/>
              <a:t>・倉敷市民に無料配布できます</a:t>
            </a:r>
            <a:endParaRPr lang="en-US" altLang="ja-JP" sz="2400"/>
          </a:p>
        </p:txBody>
      </p:sp>
      <p:sp>
        <p:nvSpPr>
          <p:cNvPr id="1158" name="テキスト ボックス 10"/>
          <p:cNvSpPr txBox="1">
            <a:spLocks noChangeArrowheads="1"/>
          </p:cNvSpPr>
          <p:nvPr/>
        </p:nvSpPr>
        <p:spPr>
          <a:xfrm>
            <a:off x="827088" y="5211763"/>
            <a:ext cx="7600950" cy="1169987"/>
          </a:xfrm>
          <a:prstGeom prst="rect">
            <a:avLst/>
          </a:prstGeom>
          <a:noFill/>
          <a:ln>
            <a:noFill/>
          </a:ln>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a:t>情報伝達のツールとして、</a:t>
            </a:r>
            <a:r>
              <a:rPr lang="ja-JP" altLang="en-US" sz="2800" b="1">
                <a:solidFill>
                  <a:srgbClr val="FF0000"/>
                </a:solidFill>
              </a:rPr>
              <a:t>かがやき手帳</a:t>
            </a:r>
            <a:r>
              <a:rPr lang="ja-JP" altLang="en-US" sz="2800"/>
              <a:t>を倉敷の</a:t>
            </a:r>
            <a:endParaRPr lang="en-US" altLang="ja-JP" sz="2800"/>
          </a:p>
          <a:p>
            <a:pPr eaLnBrk="1" hangingPunct="1">
              <a:spcBef>
                <a:spcPct val="0"/>
              </a:spcBef>
              <a:buFontTx/>
              <a:buNone/>
            </a:pPr>
            <a:endParaRPr lang="en-US" altLang="ja-JP" sz="1400"/>
          </a:p>
          <a:p>
            <a:pPr eaLnBrk="1" hangingPunct="1">
              <a:spcBef>
                <a:spcPct val="0"/>
              </a:spcBef>
              <a:buFontTx/>
              <a:buNone/>
            </a:pPr>
            <a:r>
              <a:rPr lang="ja-JP" altLang="en-US" sz="2800"/>
              <a:t>共通言語にしていきましょう！</a:t>
            </a:r>
          </a:p>
        </p:txBody>
      </p:sp>
      <p:grpSp>
        <p:nvGrpSpPr>
          <p:cNvPr id="1159" name="Group 30"/>
          <p:cNvGrpSpPr/>
          <p:nvPr/>
        </p:nvGrpSpPr>
        <p:grpSpPr>
          <a:xfrm>
            <a:off x="6642100" y="803275"/>
            <a:ext cx="1890713" cy="1833563"/>
            <a:chOff x="4014" y="2840"/>
            <a:chExt cx="1399" cy="1357"/>
          </a:xfrm>
        </p:grpSpPr>
        <p:sp>
          <p:nvSpPr>
            <p:cNvPr id="1160" name="Rectangle 31"/>
            <p:cNvSpPr>
              <a:spLocks noChangeArrowheads="1"/>
            </p:cNvSpPr>
            <p:nvPr/>
          </p:nvSpPr>
          <p:spPr>
            <a:xfrm rot="1506038">
              <a:off x="4231" y="2840"/>
              <a:ext cx="1020" cy="1205"/>
            </a:xfrm>
            <a:prstGeom prst="rect">
              <a:avLst/>
            </a:prstGeom>
            <a:solidFill>
              <a:srgbClr val="FFFF00"/>
            </a:solidFill>
            <a:ln w="9525">
              <a:solidFill>
                <a:schemeClr val="tx1"/>
              </a:solidFill>
              <a:miter lim="800000"/>
              <a:headEnd/>
              <a:tailEnd/>
            </a:ln>
            <a:effec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a:p>
          </p:txBody>
        </p:sp>
        <p:sp>
          <p:nvSpPr>
            <p:cNvPr id="1161" name="Text Box 32"/>
            <p:cNvSpPr txBox="1">
              <a:spLocks noChangeArrowheads="1"/>
            </p:cNvSpPr>
            <p:nvPr/>
          </p:nvSpPr>
          <p:spPr>
            <a:xfrm rot="1471968">
              <a:off x="4392" y="3132"/>
              <a:ext cx="1021" cy="228"/>
            </a:xfrm>
            <a:prstGeom prst="rect">
              <a:avLst/>
            </a:prstGeom>
            <a:noFill/>
            <a:ln>
              <a:noFill/>
            </a:ln>
            <a:effec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400" b="1" dirty="0">
                  <a:solidFill>
                    <a:schemeClr val="bg2">
                      <a:lumMod val="25000"/>
                    </a:schemeClr>
                  </a:solidFill>
                </a:rPr>
                <a:t>かがやき手帳</a:t>
              </a:r>
            </a:p>
          </p:txBody>
        </p:sp>
        <p:sp>
          <p:nvSpPr>
            <p:cNvPr id="1162" name="Text Box 33"/>
            <p:cNvSpPr txBox="1">
              <a:spLocks noChangeArrowheads="1"/>
            </p:cNvSpPr>
            <p:nvPr/>
          </p:nvSpPr>
          <p:spPr>
            <a:xfrm rot="1492841">
              <a:off x="4127" y="3759"/>
              <a:ext cx="900" cy="148"/>
            </a:xfrm>
            <a:prstGeom prst="rect">
              <a:avLst/>
            </a:prstGeom>
            <a:noFill/>
            <a:ln>
              <a:noFill/>
            </a:ln>
            <a:effec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700" dirty="0">
                  <a:solidFill>
                    <a:schemeClr val="bg2">
                      <a:lumMod val="25000"/>
                    </a:schemeClr>
                  </a:solidFill>
                </a:rPr>
                <a:t>倉敷市・倉敷市教育委員会</a:t>
              </a:r>
            </a:p>
          </p:txBody>
        </p:sp>
        <p:pic>
          <p:nvPicPr>
            <p:cNvPr id="1163" name="Picture 34" descr="illust2144_thumb"/>
            <p:cNvPicPr>
              <a:picLocks noChangeAspect="1" noChangeArrowheads="1"/>
            </p:cNvPicPr>
            <p:nvPr/>
          </p:nvPicPr>
          <p:blipFill>
            <a:blip r:embed="rId1"/>
            <a:stretch>
              <a:fillRect/>
            </a:stretch>
          </p:blipFill>
          <p:spPr>
            <a:xfrm rot="1508764">
              <a:off x="4407" y="3370"/>
              <a:ext cx="653" cy="356"/>
            </a:xfrm>
            <a:prstGeom prst="rect">
              <a:avLst/>
            </a:prstGeom>
            <a:noFill/>
            <a:ln>
              <a:noFill/>
            </a:ln>
          </p:spPr>
        </p:pic>
        <p:sp>
          <p:nvSpPr>
            <p:cNvPr id="1164" name="Freeform 35"/>
            <p:cNvSpPr/>
            <p:nvPr/>
          </p:nvSpPr>
          <p:spPr>
            <a:xfrm>
              <a:off x="4014" y="3786"/>
              <a:ext cx="921" cy="411"/>
            </a:xfrm>
            <a:custGeom>
              <a:avLst/>
              <a:gdLst>
                <a:gd name="T0" fmla="*/ 0 w 1270"/>
                <a:gd name="T1" fmla="*/ 0 h 590"/>
                <a:gd name="T2" fmla="*/ 0 w 1270"/>
                <a:gd name="T3" fmla="*/ 182 h 590"/>
                <a:gd name="T4" fmla="*/ 1270 w 1270"/>
                <a:gd name="T5" fmla="*/ 590 h 590"/>
              </a:gdLst>
              <a:ahLst/>
              <a:cxnLst>
                <a:cxn ang="0">
                  <a:pos x="T0" y="T1"/>
                </a:cxn>
                <a:cxn ang="0">
                  <a:pos x="T2" y="T3"/>
                </a:cxn>
                <a:cxn ang="0">
                  <a:pos x="T4" y="T5"/>
                </a:cxn>
              </a:cxnLst>
              <a:rect l="0" t="0" r="r" b="b"/>
              <a:pathLst>
                <a:path w="1270" h="590">
                  <a:moveTo>
                    <a:pt x="0" y="0"/>
                  </a:moveTo>
                  <a:lnTo>
                    <a:pt x="0" y="182"/>
                  </a:lnTo>
                  <a:lnTo>
                    <a:pt x="1270" y="590"/>
                  </a:lnTo>
                </a:path>
              </a:pathLst>
            </a:custGeom>
            <a:gradFill rotWithShape="1">
              <a:gsLst>
                <a:gs pos="0">
                  <a:schemeClr val="bg2">
                    <a:gamma/>
                    <a:tint val="22353"/>
                    <a:invGamma/>
                  </a:schemeClr>
                </a:gs>
                <a:gs pos="100000">
                  <a:schemeClr val="bg2"/>
                </a:gs>
              </a:gsLst>
              <a:lin ang="5400000" scaled="1"/>
              <a:tileRect/>
            </a:gradFill>
            <a:ln w="9525">
              <a:solidFill>
                <a:schemeClr val="tx1"/>
              </a:solidFill>
              <a:round/>
              <a:headEnd/>
              <a:tailEnd/>
            </a:ln>
            <a:effectLst/>
          </p:spPr>
          <p:txBody>
            <a:bodyPr/>
            <a:lstStyle/>
            <a:p>
              <a:pPr>
                <a:defRPr/>
              </a:pPr>
              <a:endParaRPr lang="ja-JP" altLang="en-US"/>
            </a:p>
          </p:txBody>
        </p:sp>
      </p:grpSp>
    </p:spTree>
    <p:extLst>
      <p:ext uri="{BB962C8B-B14F-4D97-AF65-F5344CB8AC3E}">
        <p14:creationId xmlns:p14="http://schemas.microsoft.com/office/powerpoint/2010/main" val="32695959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54"/>
                                        </p:tgtEl>
                                        <p:attrNameLst>
                                          <p:attrName>style.visibility</p:attrName>
                                        </p:attrNameLst>
                                      </p:cBhvr>
                                      <p:to>
                                        <p:strVal val="visible"/>
                                      </p:to>
                                    </p:set>
                                    <p:animEffect transition="in" filter="fade">
                                      <p:cBhvr>
                                        <p:cTn id="7" dur="500"/>
                                        <p:tgtEl>
                                          <p:spTgt spid="11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55"/>
                                        </p:tgtEl>
                                        <p:attrNameLst>
                                          <p:attrName>style.visibility</p:attrName>
                                        </p:attrNameLst>
                                      </p:cBhvr>
                                      <p:to>
                                        <p:strVal val="visible"/>
                                      </p:to>
                                    </p:set>
                                    <p:animEffect transition="in" filter="fade">
                                      <p:cBhvr>
                                        <p:cTn id="12" dur="500"/>
                                        <p:tgtEl>
                                          <p:spTgt spid="11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56"/>
                                        </p:tgtEl>
                                        <p:attrNameLst>
                                          <p:attrName>style.visibility</p:attrName>
                                        </p:attrNameLst>
                                      </p:cBhvr>
                                      <p:to>
                                        <p:strVal val="visible"/>
                                      </p:to>
                                    </p:set>
                                    <p:animEffect transition="in" filter="fade">
                                      <p:cBhvr>
                                        <p:cTn id="17" dur="500"/>
                                        <p:tgtEl>
                                          <p:spTgt spid="115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57"/>
                                        </p:tgtEl>
                                        <p:attrNameLst>
                                          <p:attrName>style.visibility</p:attrName>
                                        </p:attrNameLst>
                                      </p:cBhvr>
                                      <p:to>
                                        <p:strVal val="visible"/>
                                      </p:to>
                                    </p:set>
                                    <p:animEffect transition="in" filter="fade">
                                      <p:cBhvr>
                                        <p:cTn id="22" dur="500"/>
                                        <p:tgtEl>
                                          <p:spTgt spid="115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58"/>
                                        </p:tgtEl>
                                        <p:attrNameLst>
                                          <p:attrName>style.visibility</p:attrName>
                                        </p:attrNameLst>
                                      </p:cBhvr>
                                      <p:to>
                                        <p:strVal val="visible"/>
                                      </p:to>
                                    </p:set>
                                    <p:animEffect transition="in" filter="fade">
                                      <p:cBhvr>
                                        <p:cTn id="27" dur="500"/>
                                        <p:tgtEl>
                                          <p:spTgt spid="1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4" grpId="0"/>
      <p:bldP spid="1155" grpId="0"/>
      <p:bldP spid="1156" grpId="0"/>
      <p:bldP spid="1157" grpId="0"/>
      <p:bldP spid="115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74" name="スライド番号プレースホルダー 3"/>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CAD26919-8886-4585-B820-01E79D0213B4}" type="slidenum">
              <a:rPr lang="en-US" altLang="ja-JP" sz="1400" smtClean="0"/>
              <a:pPr eaLnBrk="1" hangingPunct="1">
                <a:spcBef>
                  <a:spcPct val="0"/>
                </a:spcBef>
                <a:buFontTx/>
                <a:buNone/>
              </a:pPr>
              <a:t>30</a:t>
            </a:fld>
            <a:endParaRPr lang="en-US" altLang="ja-JP" sz="1400"/>
          </a:p>
        </p:txBody>
      </p:sp>
      <p:sp>
        <p:nvSpPr>
          <p:cNvPr id="1375" name="Text Box 2"/>
          <p:cNvSpPr txBox="1">
            <a:spLocks noChangeArrowheads="1"/>
          </p:cNvSpPr>
          <p:nvPr/>
        </p:nvSpPr>
        <p:spPr>
          <a:xfrm>
            <a:off x="1622425" y="2921000"/>
            <a:ext cx="2255746" cy="584775"/>
          </a:xfrm>
          <a:prstGeom prst="rect">
            <a:avLst/>
          </a:prstGeom>
          <a:noFill/>
          <a:ln>
            <a:noFill/>
          </a:ln>
          <a:effec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dirty="0"/>
              <a:t>おしまい・・・</a:t>
            </a:r>
          </a:p>
        </p:txBody>
      </p:sp>
      <p:pic>
        <p:nvPicPr>
          <p:cNvPr id="1376" name="Picture 3" descr="画像 268"/>
          <p:cNvPicPr>
            <a:picLocks noChangeAspect="1" noChangeArrowheads="1"/>
          </p:cNvPicPr>
          <p:nvPr/>
        </p:nvPicPr>
        <p:blipFill>
          <a:blip r:embed="rId1"/>
          <a:stretch>
            <a:fillRect/>
          </a:stretch>
        </p:blipFill>
        <p:spPr>
          <a:xfrm>
            <a:off x="561975" y="4781550"/>
            <a:ext cx="3505200" cy="1671638"/>
          </a:xfrm>
          <a:prstGeom prst="rect">
            <a:avLst/>
          </a:prstGeom>
          <a:noFill/>
          <a:ln>
            <a:noFill/>
          </a:ln>
        </p:spPr>
      </p:pic>
    </p:spTree>
    <p:extLst>
      <p:ext uri="{BB962C8B-B14F-4D97-AF65-F5344CB8AC3E}">
        <p14:creationId xmlns:p14="http://schemas.microsoft.com/office/powerpoint/2010/main" val="98590441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66" name="テキスト ボックス 3"/>
          <p:cNvSpPr txBox="1">
            <a:spLocks noChangeArrowheads="1"/>
          </p:cNvSpPr>
          <p:nvPr/>
        </p:nvSpPr>
        <p:spPr>
          <a:xfrm>
            <a:off x="539750" y="332656"/>
            <a:ext cx="4224233" cy="584775"/>
          </a:xfrm>
          <a:prstGeom prst="rect">
            <a:avLst/>
          </a:prstGeom>
          <a:noFill/>
          <a:ln>
            <a:noFill/>
          </a:ln>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dirty="0"/>
              <a:t>◆かがやき手帳の役割</a:t>
            </a:r>
          </a:p>
        </p:txBody>
      </p:sp>
      <p:sp>
        <p:nvSpPr>
          <p:cNvPr id="1167" name="テキスト ボックス 4"/>
          <p:cNvSpPr txBox="1">
            <a:spLocks noChangeArrowheads="1"/>
          </p:cNvSpPr>
          <p:nvPr/>
        </p:nvSpPr>
        <p:spPr>
          <a:xfrm>
            <a:off x="1116305" y="1556792"/>
            <a:ext cx="3647678" cy="46166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400" dirty="0"/>
              <a:t>・お子さんの状況・特性</a:t>
            </a:r>
          </a:p>
        </p:txBody>
      </p:sp>
      <p:grpSp>
        <p:nvGrpSpPr>
          <p:cNvPr id="1168" name="Group 30"/>
          <p:cNvGrpSpPr/>
          <p:nvPr/>
        </p:nvGrpSpPr>
        <p:grpSpPr>
          <a:xfrm>
            <a:off x="6495889" y="1375007"/>
            <a:ext cx="1890713" cy="1833563"/>
            <a:chOff x="4014" y="2840"/>
            <a:chExt cx="1399" cy="1357"/>
          </a:xfrm>
        </p:grpSpPr>
        <p:sp>
          <p:nvSpPr>
            <p:cNvPr id="1169" name="Rectangle 31"/>
            <p:cNvSpPr>
              <a:spLocks noChangeArrowheads="1"/>
            </p:cNvSpPr>
            <p:nvPr/>
          </p:nvSpPr>
          <p:spPr>
            <a:xfrm rot="1506038">
              <a:off x="4231" y="2840"/>
              <a:ext cx="1020" cy="1205"/>
            </a:xfrm>
            <a:prstGeom prst="rect">
              <a:avLst/>
            </a:prstGeom>
            <a:solidFill>
              <a:srgbClr val="FFFF00"/>
            </a:solidFill>
            <a:ln w="9525">
              <a:solidFill>
                <a:schemeClr val="tx1"/>
              </a:solidFill>
              <a:miter lim="800000"/>
              <a:headEnd/>
              <a:tailEnd/>
            </a:ln>
            <a:effec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a:p>
          </p:txBody>
        </p:sp>
        <p:sp>
          <p:nvSpPr>
            <p:cNvPr id="1170" name="Text Box 32"/>
            <p:cNvSpPr txBox="1">
              <a:spLocks noChangeArrowheads="1"/>
            </p:cNvSpPr>
            <p:nvPr/>
          </p:nvSpPr>
          <p:spPr>
            <a:xfrm rot="1471968">
              <a:off x="4392" y="3132"/>
              <a:ext cx="1021" cy="228"/>
            </a:xfrm>
            <a:prstGeom prst="rect">
              <a:avLst/>
            </a:prstGeom>
            <a:noFill/>
            <a:ln>
              <a:noFill/>
            </a:ln>
            <a:effec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400" b="1">
                  <a:solidFill>
                    <a:schemeClr val="bg2">
                      <a:lumMod val="25000"/>
                    </a:schemeClr>
                  </a:solidFill>
                </a:rPr>
                <a:t>かがやき手帳</a:t>
              </a:r>
            </a:p>
          </p:txBody>
        </p:sp>
        <p:sp>
          <p:nvSpPr>
            <p:cNvPr id="1171" name="Text Box 33"/>
            <p:cNvSpPr txBox="1">
              <a:spLocks noChangeArrowheads="1"/>
            </p:cNvSpPr>
            <p:nvPr/>
          </p:nvSpPr>
          <p:spPr>
            <a:xfrm rot="1492841">
              <a:off x="4127" y="3759"/>
              <a:ext cx="900" cy="148"/>
            </a:xfrm>
            <a:prstGeom prst="rect">
              <a:avLst/>
            </a:prstGeom>
            <a:noFill/>
            <a:ln>
              <a:noFill/>
            </a:ln>
            <a:effec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700" dirty="0">
                  <a:solidFill>
                    <a:schemeClr val="bg2">
                      <a:lumMod val="25000"/>
                    </a:schemeClr>
                  </a:solidFill>
                </a:rPr>
                <a:t>倉敷市・倉敷市教育委員会</a:t>
              </a:r>
            </a:p>
          </p:txBody>
        </p:sp>
        <p:pic>
          <p:nvPicPr>
            <p:cNvPr id="1172" name="Picture 34" descr="illust2144_thumb"/>
            <p:cNvPicPr>
              <a:picLocks noChangeAspect="1" noChangeArrowheads="1"/>
            </p:cNvPicPr>
            <p:nvPr/>
          </p:nvPicPr>
          <p:blipFill>
            <a:blip r:embed="rId1"/>
            <a:stretch>
              <a:fillRect/>
            </a:stretch>
          </p:blipFill>
          <p:spPr>
            <a:xfrm rot="1508764">
              <a:off x="4407" y="3370"/>
              <a:ext cx="653" cy="356"/>
            </a:xfrm>
            <a:prstGeom prst="rect">
              <a:avLst/>
            </a:prstGeom>
            <a:noFill/>
            <a:ln>
              <a:noFill/>
            </a:ln>
          </p:spPr>
        </p:pic>
        <p:sp>
          <p:nvSpPr>
            <p:cNvPr id="1173" name="Freeform 35"/>
            <p:cNvSpPr/>
            <p:nvPr/>
          </p:nvSpPr>
          <p:spPr>
            <a:xfrm>
              <a:off x="4014" y="3786"/>
              <a:ext cx="921" cy="411"/>
            </a:xfrm>
            <a:custGeom>
              <a:avLst/>
              <a:gdLst>
                <a:gd name="T0" fmla="*/ 0 w 1270"/>
                <a:gd name="T1" fmla="*/ 0 h 590"/>
                <a:gd name="T2" fmla="*/ 0 w 1270"/>
                <a:gd name="T3" fmla="*/ 182 h 590"/>
                <a:gd name="T4" fmla="*/ 1270 w 1270"/>
                <a:gd name="T5" fmla="*/ 590 h 590"/>
              </a:gdLst>
              <a:ahLst/>
              <a:cxnLst>
                <a:cxn ang="0">
                  <a:pos x="T0" y="T1"/>
                </a:cxn>
                <a:cxn ang="0">
                  <a:pos x="T2" y="T3"/>
                </a:cxn>
                <a:cxn ang="0">
                  <a:pos x="T4" y="T5"/>
                </a:cxn>
              </a:cxnLst>
              <a:rect l="0" t="0" r="r" b="b"/>
              <a:pathLst>
                <a:path w="1270" h="590">
                  <a:moveTo>
                    <a:pt x="0" y="0"/>
                  </a:moveTo>
                  <a:lnTo>
                    <a:pt x="0" y="182"/>
                  </a:lnTo>
                  <a:lnTo>
                    <a:pt x="1270" y="590"/>
                  </a:lnTo>
                </a:path>
              </a:pathLst>
            </a:custGeom>
            <a:gradFill rotWithShape="1">
              <a:gsLst>
                <a:gs pos="0">
                  <a:schemeClr val="bg2">
                    <a:gamma/>
                    <a:tint val="22353"/>
                    <a:invGamma/>
                  </a:schemeClr>
                </a:gs>
                <a:gs pos="100000">
                  <a:schemeClr val="bg2"/>
                </a:gs>
              </a:gsLst>
              <a:lin ang="5400000" scaled="1"/>
              <a:tileRect/>
            </a:gradFill>
            <a:ln w="9525">
              <a:solidFill>
                <a:schemeClr val="tx1"/>
              </a:solidFill>
              <a:round/>
              <a:headEnd/>
              <a:tailEnd/>
            </a:ln>
            <a:effectLst/>
          </p:spPr>
          <p:txBody>
            <a:bodyPr/>
            <a:lstStyle/>
            <a:p>
              <a:pPr>
                <a:defRPr/>
              </a:pPr>
              <a:endParaRPr lang="ja-JP" altLang="en-US"/>
            </a:p>
          </p:txBody>
        </p:sp>
      </p:grpSp>
      <p:sp>
        <p:nvSpPr>
          <p:cNvPr id="1174" name="テキスト ボックス 13"/>
          <p:cNvSpPr txBox="1">
            <a:spLocks noChangeArrowheads="1"/>
          </p:cNvSpPr>
          <p:nvPr/>
        </p:nvSpPr>
        <p:spPr>
          <a:xfrm>
            <a:off x="1116305" y="1966899"/>
            <a:ext cx="5943666" cy="46166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None/>
            </a:pPr>
            <a:r>
              <a:rPr lang="ja-JP" altLang="en-US" sz="2400" dirty="0"/>
              <a:t>・お子さんへの関わり方・支援の方法</a:t>
            </a:r>
          </a:p>
        </p:txBody>
      </p:sp>
      <p:sp>
        <p:nvSpPr>
          <p:cNvPr id="1175" name="テキスト ボックス 17"/>
          <p:cNvSpPr txBox="1">
            <a:spLocks noChangeArrowheads="1"/>
          </p:cNvSpPr>
          <p:nvPr/>
        </p:nvSpPr>
        <p:spPr>
          <a:xfrm>
            <a:off x="1116304" y="4911551"/>
            <a:ext cx="4374402" cy="46166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400" dirty="0"/>
              <a:t>・保護者のお子さんへの想い</a:t>
            </a:r>
          </a:p>
        </p:txBody>
      </p:sp>
      <p:sp>
        <p:nvSpPr>
          <p:cNvPr id="1176" name="テキスト ボックス 15"/>
          <p:cNvSpPr txBox="1">
            <a:spLocks noChangeArrowheads="1"/>
          </p:cNvSpPr>
          <p:nvPr/>
        </p:nvSpPr>
        <p:spPr>
          <a:xfrm>
            <a:off x="1259632" y="5373216"/>
            <a:ext cx="7632848" cy="138499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dirty="0"/>
              <a:t>お父さん、お母さんが</a:t>
            </a:r>
            <a:endParaRPr lang="en-US" altLang="ja-JP" sz="2800" dirty="0"/>
          </a:p>
          <a:p>
            <a:pPr eaLnBrk="1" hangingPunct="1">
              <a:spcBef>
                <a:spcPct val="0"/>
              </a:spcBef>
              <a:buFontTx/>
              <a:buNone/>
            </a:pPr>
            <a:r>
              <a:rPr lang="ja-JP" altLang="en-US" sz="2800" dirty="0">
                <a:solidFill>
                  <a:srgbClr val="FF0000"/>
                </a:solidFill>
              </a:rPr>
              <a:t>　「どんな想いで、お子さんを育ててきたのか」</a:t>
            </a:r>
            <a:endParaRPr lang="en-US" altLang="ja-JP" sz="2800" dirty="0">
              <a:solidFill>
                <a:srgbClr val="FF0000"/>
              </a:solidFill>
            </a:endParaRPr>
          </a:p>
          <a:p>
            <a:pPr eaLnBrk="1" hangingPunct="1">
              <a:spcBef>
                <a:spcPct val="0"/>
              </a:spcBef>
              <a:buFontTx/>
              <a:buNone/>
            </a:pPr>
            <a:r>
              <a:rPr lang="ja-JP" altLang="en-US" sz="2800" dirty="0">
                <a:solidFill>
                  <a:srgbClr val="FF0000"/>
                </a:solidFill>
              </a:rPr>
              <a:t>　　　　　　　　　　　　　　　　　　　</a:t>
            </a:r>
            <a:r>
              <a:rPr lang="ja-JP" altLang="en-US" sz="2800" dirty="0"/>
              <a:t>を支援者に伝える。</a:t>
            </a:r>
          </a:p>
        </p:txBody>
      </p:sp>
      <p:sp>
        <p:nvSpPr>
          <p:cNvPr id="1177" name="テキスト ボックス 3"/>
          <p:cNvSpPr txBox="1">
            <a:spLocks noChangeArrowheads="1"/>
          </p:cNvSpPr>
          <p:nvPr/>
        </p:nvSpPr>
        <p:spPr>
          <a:xfrm>
            <a:off x="827088" y="1052736"/>
            <a:ext cx="1620957" cy="523220"/>
          </a:xfrm>
          <a:prstGeom prst="rect">
            <a:avLst/>
          </a:prstGeom>
          <a:noFill/>
          <a:ln>
            <a:noFill/>
          </a:ln>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dirty="0">
                <a:solidFill>
                  <a:schemeClr val="tx2"/>
                </a:solidFill>
              </a:rPr>
              <a:t>情報共有</a:t>
            </a:r>
          </a:p>
        </p:txBody>
      </p:sp>
      <p:sp>
        <p:nvSpPr>
          <p:cNvPr id="1178" name="テキスト ボックス 3"/>
          <p:cNvSpPr txBox="1">
            <a:spLocks noChangeArrowheads="1"/>
          </p:cNvSpPr>
          <p:nvPr/>
        </p:nvSpPr>
        <p:spPr>
          <a:xfrm>
            <a:off x="827087" y="4294837"/>
            <a:ext cx="3179385" cy="646331"/>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dirty="0">
                <a:solidFill>
                  <a:schemeClr val="tx2"/>
                </a:solidFill>
              </a:rPr>
              <a:t>テンション</a:t>
            </a:r>
            <a:r>
              <a:rPr lang="ja-JP" altLang="en-US" sz="3600" b="1" dirty="0">
                <a:solidFill>
                  <a:srgbClr val="FF0000"/>
                </a:solidFill>
              </a:rPr>
              <a:t>↗</a:t>
            </a:r>
            <a:r>
              <a:rPr lang="ja-JP" altLang="en-US" sz="2800" dirty="0">
                <a:solidFill>
                  <a:schemeClr val="tx2"/>
                </a:solidFill>
              </a:rPr>
              <a:t>の共有</a:t>
            </a:r>
          </a:p>
        </p:txBody>
      </p:sp>
      <p:sp>
        <p:nvSpPr>
          <p:cNvPr id="1179" name="テキスト ボックス 3"/>
          <p:cNvSpPr txBox="1">
            <a:spLocks noChangeArrowheads="1"/>
          </p:cNvSpPr>
          <p:nvPr/>
        </p:nvSpPr>
        <p:spPr>
          <a:xfrm>
            <a:off x="792273" y="2492896"/>
            <a:ext cx="1620957" cy="523220"/>
          </a:xfrm>
          <a:prstGeom prst="rect">
            <a:avLst/>
          </a:prstGeom>
          <a:noFill/>
          <a:ln>
            <a:noFill/>
          </a:ln>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dirty="0">
                <a:solidFill>
                  <a:schemeClr val="tx2"/>
                </a:solidFill>
              </a:rPr>
              <a:t>情報活用</a:t>
            </a:r>
          </a:p>
        </p:txBody>
      </p:sp>
      <p:sp>
        <p:nvSpPr>
          <p:cNvPr id="1180" name="テキスト ボックス 22"/>
          <p:cNvSpPr txBox="1">
            <a:spLocks noChangeArrowheads="1"/>
          </p:cNvSpPr>
          <p:nvPr/>
        </p:nvSpPr>
        <p:spPr>
          <a:xfrm>
            <a:off x="1116304" y="3039343"/>
            <a:ext cx="5030386" cy="46166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400" dirty="0"/>
              <a:t>・お子さんの特性に関する分析等</a:t>
            </a:r>
          </a:p>
        </p:txBody>
      </p:sp>
      <p:sp>
        <p:nvSpPr>
          <p:cNvPr id="1181" name="テキスト ボックス 23"/>
          <p:cNvSpPr txBox="1">
            <a:spLocks noChangeArrowheads="1"/>
          </p:cNvSpPr>
          <p:nvPr/>
        </p:nvSpPr>
        <p:spPr>
          <a:xfrm>
            <a:off x="1116304" y="3471391"/>
            <a:ext cx="5030386" cy="46166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400" dirty="0"/>
              <a:t>・障がい年金申請時の資料</a:t>
            </a:r>
          </a:p>
        </p:txBody>
      </p:sp>
      <p:sp>
        <p:nvSpPr>
          <p:cNvPr id="1182" name="テキスト ボックス 24"/>
          <p:cNvSpPr txBox="1">
            <a:spLocks noChangeArrowheads="1"/>
          </p:cNvSpPr>
          <p:nvPr/>
        </p:nvSpPr>
        <p:spPr>
          <a:xfrm>
            <a:off x="1116304" y="3903439"/>
            <a:ext cx="7344127" cy="46166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400" dirty="0"/>
              <a:t>・定期的に振り返ることでお子さんの成長を確認</a:t>
            </a:r>
          </a:p>
        </p:txBody>
      </p:sp>
    </p:spTree>
    <p:extLst>
      <p:ext uri="{BB962C8B-B14F-4D97-AF65-F5344CB8AC3E}">
        <p14:creationId xmlns:p14="http://schemas.microsoft.com/office/powerpoint/2010/main" val="1821085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77"/>
                                        </p:tgtEl>
                                        <p:attrNameLst>
                                          <p:attrName>style.visibility</p:attrName>
                                        </p:attrNameLst>
                                      </p:cBhvr>
                                      <p:to>
                                        <p:strVal val="visible"/>
                                      </p:to>
                                    </p:set>
                                    <p:anim calcmode="lin" valueType="num">
                                      <p:cBhvr additive="base">
                                        <p:cTn id="7" dur="500" fill="hold"/>
                                        <p:tgtEl>
                                          <p:spTgt spid="1177"/>
                                        </p:tgtEl>
                                        <p:attrNameLst>
                                          <p:attrName>ppt_x</p:attrName>
                                        </p:attrNameLst>
                                      </p:cBhvr>
                                      <p:tavLst>
                                        <p:tav tm="0">
                                          <p:val>
                                            <p:strVal val="#ppt_x"/>
                                          </p:val>
                                        </p:tav>
                                        <p:tav tm="100000">
                                          <p:val>
                                            <p:strVal val="#ppt_x"/>
                                          </p:val>
                                        </p:tav>
                                      </p:tavLst>
                                    </p:anim>
                                    <p:anim calcmode="lin" valueType="num">
                                      <p:cBhvr additive="base">
                                        <p:cTn id="8" dur="500" fill="hold"/>
                                        <p:tgtEl>
                                          <p:spTgt spid="11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67"/>
                                        </p:tgtEl>
                                        <p:attrNameLst>
                                          <p:attrName>style.visibility</p:attrName>
                                        </p:attrNameLst>
                                      </p:cBhvr>
                                      <p:to>
                                        <p:strVal val="visible"/>
                                      </p:to>
                                    </p:set>
                                    <p:animEffect transition="in" filter="fade">
                                      <p:cBhvr>
                                        <p:cTn id="13" dur="500"/>
                                        <p:tgtEl>
                                          <p:spTgt spid="116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74"/>
                                        </p:tgtEl>
                                        <p:attrNameLst>
                                          <p:attrName>style.visibility</p:attrName>
                                        </p:attrNameLst>
                                      </p:cBhvr>
                                      <p:to>
                                        <p:strVal val="visible"/>
                                      </p:to>
                                    </p:set>
                                    <p:animEffect transition="in" filter="fade">
                                      <p:cBhvr>
                                        <p:cTn id="18" dur="500"/>
                                        <p:tgtEl>
                                          <p:spTgt spid="117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79"/>
                                        </p:tgtEl>
                                        <p:attrNameLst>
                                          <p:attrName>style.visibility</p:attrName>
                                        </p:attrNameLst>
                                      </p:cBhvr>
                                      <p:to>
                                        <p:strVal val="visible"/>
                                      </p:to>
                                    </p:set>
                                    <p:anim calcmode="lin" valueType="num">
                                      <p:cBhvr additive="base">
                                        <p:cTn id="23" dur="500" fill="hold"/>
                                        <p:tgtEl>
                                          <p:spTgt spid="1179"/>
                                        </p:tgtEl>
                                        <p:attrNameLst>
                                          <p:attrName>ppt_x</p:attrName>
                                        </p:attrNameLst>
                                      </p:cBhvr>
                                      <p:tavLst>
                                        <p:tav tm="0">
                                          <p:val>
                                            <p:strVal val="#ppt_x"/>
                                          </p:val>
                                        </p:tav>
                                        <p:tav tm="100000">
                                          <p:val>
                                            <p:strVal val="#ppt_x"/>
                                          </p:val>
                                        </p:tav>
                                      </p:tavLst>
                                    </p:anim>
                                    <p:anim calcmode="lin" valueType="num">
                                      <p:cBhvr additive="base">
                                        <p:cTn id="24" dur="500" fill="hold"/>
                                        <p:tgtEl>
                                          <p:spTgt spid="117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80"/>
                                        </p:tgtEl>
                                        <p:attrNameLst>
                                          <p:attrName>style.visibility</p:attrName>
                                        </p:attrNameLst>
                                      </p:cBhvr>
                                      <p:to>
                                        <p:strVal val="visible"/>
                                      </p:to>
                                    </p:set>
                                    <p:animEffect transition="in" filter="fade">
                                      <p:cBhvr>
                                        <p:cTn id="29" dur="500"/>
                                        <p:tgtEl>
                                          <p:spTgt spid="118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81"/>
                                        </p:tgtEl>
                                        <p:attrNameLst>
                                          <p:attrName>style.visibility</p:attrName>
                                        </p:attrNameLst>
                                      </p:cBhvr>
                                      <p:to>
                                        <p:strVal val="visible"/>
                                      </p:to>
                                    </p:set>
                                    <p:animEffect transition="in" filter="fade">
                                      <p:cBhvr>
                                        <p:cTn id="34" dur="500"/>
                                        <p:tgtEl>
                                          <p:spTgt spid="118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82"/>
                                        </p:tgtEl>
                                        <p:attrNameLst>
                                          <p:attrName>style.visibility</p:attrName>
                                        </p:attrNameLst>
                                      </p:cBhvr>
                                      <p:to>
                                        <p:strVal val="visible"/>
                                      </p:to>
                                    </p:set>
                                    <p:animEffect transition="in" filter="fade">
                                      <p:cBhvr>
                                        <p:cTn id="39" dur="500"/>
                                        <p:tgtEl>
                                          <p:spTgt spid="1182"/>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178"/>
                                        </p:tgtEl>
                                        <p:attrNameLst>
                                          <p:attrName>style.visibility</p:attrName>
                                        </p:attrNameLst>
                                      </p:cBhvr>
                                      <p:to>
                                        <p:strVal val="visible"/>
                                      </p:to>
                                    </p:set>
                                    <p:anim calcmode="lin" valueType="num">
                                      <p:cBhvr additive="base">
                                        <p:cTn id="44" dur="500" fill="hold"/>
                                        <p:tgtEl>
                                          <p:spTgt spid="1178"/>
                                        </p:tgtEl>
                                        <p:attrNameLst>
                                          <p:attrName>ppt_x</p:attrName>
                                        </p:attrNameLst>
                                      </p:cBhvr>
                                      <p:tavLst>
                                        <p:tav tm="0">
                                          <p:val>
                                            <p:strVal val="#ppt_x"/>
                                          </p:val>
                                        </p:tav>
                                        <p:tav tm="100000">
                                          <p:val>
                                            <p:strVal val="#ppt_x"/>
                                          </p:val>
                                        </p:tav>
                                      </p:tavLst>
                                    </p:anim>
                                    <p:anim calcmode="lin" valueType="num">
                                      <p:cBhvr additive="base">
                                        <p:cTn id="45" dur="500" fill="hold"/>
                                        <p:tgtEl>
                                          <p:spTgt spid="117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175"/>
                                        </p:tgtEl>
                                        <p:attrNameLst>
                                          <p:attrName>style.visibility</p:attrName>
                                        </p:attrNameLst>
                                      </p:cBhvr>
                                      <p:to>
                                        <p:strVal val="visible"/>
                                      </p:to>
                                    </p:set>
                                    <p:animEffect transition="in" filter="fade">
                                      <p:cBhvr>
                                        <p:cTn id="50" dur="500"/>
                                        <p:tgtEl>
                                          <p:spTgt spid="117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76"/>
                                        </p:tgtEl>
                                        <p:attrNameLst>
                                          <p:attrName>style.visibility</p:attrName>
                                        </p:attrNameLst>
                                      </p:cBhvr>
                                      <p:to>
                                        <p:strVal val="visible"/>
                                      </p:to>
                                    </p:set>
                                    <p:animEffect transition="in" filter="fade">
                                      <p:cBhvr>
                                        <p:cTn id="55" dur="500"/>
                                        <p:tgtEl>
                                          <p:spTgt spid="1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 grpId="0"/>
      <p:bldP spid="1174" grpId="0"/>
      <p:bldP spid="1175" grpId="0"/>
      <p:bldP spid="1176" grpId="0"/>
      <p:bldP spid="1177" grpId="0"/>
      <p:bldP spid="1178" grpId="0"/>
      <p:bldP spid="1179" grpId="0"/>
      <p:bldP spid="1180" grpId="0"/>
      <p:bldP spid="1181" grpId="0"/>
      <p:bldP spid="118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184" name="Picture 2"/>
          <p:cNvPicPr>
            <a:picLocks noChangeAspect="1" noChangeArrowheads="1"/>
          </p:cNvPicPr>
          <p:nvPr/>
        </p:nvPicPr>
        <p:blipFill>
          <a:blip r:embed="rId1"/>
          <a:stretch>
            <a:fillRect/>
          </a:stretch>
        </p:blipFill>
        <p:spPr>
          <a:xfrm>
            <a:off x="149147" y="1196752"/>
            <a:ext cx="5070925" cy="4729065"/>
          </a:xfrm>
          <a:prstGeom prst="rect">
            <a:avLst/>
          </a:prstGeom>
          <a:noFill/>
          <a:ln>
            <a:noFill/>
          </a:ln>
        </p:spPr>
      </p:pic>
      <p:sp>
        <p:nvSpPr>
          <p:cNvPr id="1185" name="テキスト ボックス 3"/>
          <p:cNvSpPr txBox="1">
            <a:spLocks noChangeArrowheads="1"/>
          </p:cNvSpPr>
          <p:nvPr/>
        </p:nvSpPr>
        <p:spPr>
          <a:xfrm>
            <a:off x="539750" y="646113"/>
            <a:ext cx="3384178" cy="523220"/>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dirty="0"/>
              <a:t>●共通シート</a:t>
            </a:r>
          </a:p>
        </p:txBody>
      </p:sp>
      <p:sp>
        <p:nvSpPr>
          <p:cNvPr id="1186" name="テキスト ボックス 5"/>
          <p:cNvSpPr txBox="1">
            <a:spLocks noChangeArrowheads="1"/>
          </p:cNvSpPr>
          <p:nvPr/>
        </p:nvSpPr>
        <p:spPr>
          <a:xfrm>
            <a:off x="5292080" y="1700808"/>
            <a:ext cx="3600400" cy="31700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000" dirty="0">
                <a:latin typeface="+mj-ea"/>
                <a:ea typeface="+mj-ea"/>
              </a:rPr>
              <a:t>初めての医療機関や、初めての療育機関</a:t>
            </a:r>
            <a:r>
              <a:rPr lang="en-US" altLang="ja-JP" sz="2000" dirty="0">
                <a:latin typeface="+mj-ea"/>
                <a:ea typeface="+mj-ea"/>
              </a:rPr>
              <a:t>…</a:t>
            </a:r>
          </a:p>
          <a:p>
            <a:pPr eaLnBrk="1" hangingPunct="1">
              <a:spcBef>
                <a:spcPct val="0"/>
              </a:spcBef>
              <a:buFontTx/>
              <a:buNone/>
            </a:pPr>
            <a:r>
              <a:rPr lang="ja-JP" altLang="en-US" sz="2000" dirty="0">
                <a:latin typeface="+mj-ea"/>
                <a:ea typeface="+mj-ea"/>
              </a:rPr>
              <a:t>お子さんのプロフィールってよく聞かれることがありますよね？</a:t>
            </a:r>
            <a:endParaRPr lang="en-US" altLang="ja-JP" sz="2000" dirty="0">
              <a:latin typeface="+mj-ea"/>
              <a:ea typeface="+mj-ea"/>
            </a:endParaRPr>
          </a:p>
          <a:p>
            <a:pPr eaLnBrk="1" hangingPunct="1">
              <a:spcBef>
                <a:spcPct val="0"/>
              </a:spcBef>
              <a:buFontTx/>
              <a:buNone/>
            </a:pPr>
            <a:endParaRPr lang="en-US" altLang="ja-JP" sz="2000" dirty="0">
              <a:latin typeface="+mj-ea"/>
              <a:ea typeface="+mj-ea"/>
            </a:endParaRPr>
          </a:p>
          <a:p>
            <a:pPr eaLnBrk="1" hangingPunct="1">
              <a:spcBef>
                <a:spcPct val="0"/>
              </a:spcBef>
              <a:buFontTx/>
              <a:buNone/>
            </a:pPr>
            <a:r>
              <a:rPr lang="ja-JP" altLang="en-US" sz="2000" dirty="0">
                <a:latin typeface="+mj-ea"/>
                <a:ea typeface="+mj-ea"/>
              </a:rPr>
              <a:t>そんな時、</a:t>
            </a:r>
            <a:endParaRPr lang="en-US" altLang="ja-JP" sz="2000" dirty="0">
              <a:latin typeface="+mj-ea"/>
              <a:ea typeface="+mj-ea"/>
            </a:endParaRPr>
          </a:p>
          <a:p>
            <a:pPr eaLnBrk="1" hangingPunct="1">
              <a:spcBef>
                <a:spcPct val="0"/>
              </a:spcBef>
              <a:buFontTx/>
              <a:buNone/>
            </a:pPr>
            <a:r>
              <a:rPr lang="ja-JP" altLang="en-US" sz="2000" dirty="0">
                <a:latin typeface="+mj-ea"/>
                <a:ea typeface="+mj-ea"/>
              </a:rPr>
              <a:t>「ここに書いてあります」って渡せると便利ですよね～</a:t>
            </a:r>
            <a:endParaRPr lang="en-US" altLang="ja-JP" sz="2000" dirty="0">
              <a:latin typeface="+mj-ea"/>
              <a:ea typeface="+mj-ea"/>
            </a:endParaRPr>
          </a:p>
          <a:p>
            <a:pPr eaLnBrk="1" hangingPunct="1">
              <a:spcBef>
                <a:spcPct val="0"/>
              </a:spcBef>
              <a:buFontTx/>
              <a:buNone/>
            </a:pPr>
            <a:endParaRPr lang="en-US" altLang="ja-JP" sz="2000" dirty="0">
              <a:latin typeface="+mj-ea"/>
              <a:ea typeface="+mj-ea"/>
            </a:endParaRPr>
          </a:p>
          <a:p>
            <a:pPr eaLnBrk="1" hangingPunct="1">
              <a:spcBef>
                <a:spcPct val="0"/>
              </a:spcBef>
              <a:buFontTx/>
              <a:buNone/>
            </a:pPr>
            <a:r>
              <a:rPr lang="ja-JP" altLang="en-US" sz="2000" dirty="0">
                <a:latin typeface="+mj-ea"/>
                <a:ea typeface="+mj-ea"/>
              </a:rPr>
              <a:t>使い方は色々です・・・</a:t>
            </a:r>
          </a:p>
        </p:txBody>
      </p:sp>
    </p:spTree>
    <p:extLst>
      <p:ext uri="{BB962C8B-B14F-4D97-AF65-F5344CB8AC3E}">
        <p14:creationId xmlns:p14="http://schemas.microsoft.com/office/powerpoint/2010/main" val="1866783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88" name="テキスト ボックス 3"/>
          <p:cNvSpPr txBox="1">
            <a:spLocks noChangeArrowheads="1"/>
          </p:cNvSpPr>
          <p:nvPr/>
        </p:nvSpPr>
        <p:spPr>
          <a:xfrm>
            <a:off x="539750" y="646113"/>
            <a:ext cx="3384178" cy="523220"/>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dirty="0"/>
              <a:t>●名前・写真＆住所</a:t>
            </a:r>
          </a:p>
        </p:txBody>
      </p:sp>
      <p:sp>
        <p:nvSpPr>
          <p:cNvPr id="1189" name="テキスト ボックス 5"/>
          <p:cNvSpPr txBox="1">
            <a:spLocks noChangeArrowheads="1"/>
          </p:cNvSpPr>
          <p:nvPr/>
        </p:nvSpPr>
        <p:spPr>
          <a:xfrm>
            <a:off x="5292080" y="1700808"/>
            <a:ext cx="3600400" cy="31700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000" dirty="0"/>
              <a:t>お子さんの成長に合わせて、写真を貼っておきましょう！</a:t>
            </a:r>
            <a:endParaRPr lang="en-US" altLang="ja-JP" sz="2000" dirty="0"/>
          </a:p>
          <a:p>
            <a:pPr eaLnBrk="1" hangingPunct="1">
              <a:spcBef>
                <a:spcPct val="0"/>
              </a:spcBef>
              <a:buFontTx/>
              <a:buNone/>
            </a:pPr>
            <a:endParaRPr lang="en-US" altLang="ja-JP" sz="2000" dirty="0"/>
          </a:p>
          <a:p>
            <a:pPr eaLnBrk="1" hangingPunct="1">
              <a:spcBef>
                <a:spcPct val="0"/>
              </a:spcBef>
              <a:buFontTx/>
              <a:buNone/>
            </a:pPr>
            <a:r>
              <a:rPr lang="ja-JP" altLang="en-US" sz="2000" dirty="0"/>
              <a:t>振り返って、見た時、</a:t>
            </a:r>
            <a:endParaRPr lang="en-US" altLang="ja-JP" sz="2000" dirty="0"/>
          </a:p>
          <a:p>
            <a:pPr eaLnBrk="1" hangingPunct="1">
              <a:spcBef>
                <a:spcPct val="0"/>
              </a:spcBef>
              <a:buFontTx/>
              <a:buNone/>
            </a:pPr>
            <a:endParaRPr lang="en-US" altLang="ja-JP" sz="2000" dirty="0"/>
          </a:p>
          <a:p>
            <a:pPr eaLnBrk="1" hangingPunct="1">
              <a:spcBef>
                <a:spcPct val="0"/>
              </a:spcBef>
              <a:buFontTx/>
              <a:buNone/>
            </a:pPr>
            <a:r>
              <a:rPr lang="ja-JP" altLang="en-US" sz="2000" dirty="0"/>
              <a:t>「こんなときがあったな～」</a:t>
            </a:r>
            <a:endParaRPr lang="en-US" altLang="ja-JP" sz="2000" dirty="0"/>
          </a:p>
          <a:p>
            <a:pPr eaLnBrk="1" hangingPunct="1">
              <a:spcBef>
                <a:spcPct val="0"/>
              </a:spcBef>
              <a:buFontTx/>
              <a:buNone/>
            </a:pPr>
            <a:endParaRPr lang="en-US" altLang="ja-JP" sz="2000" dirty="0"/>
          </a:p>
          <a:p>
            <a:pPr eaLnBrk="1" hangingPunct="1">
              <a:spcBef>
                <a:spcPct val="0"/>
              </a:spcBef>
              <a:buFontTx/>
              <a:buNone/>
            </a:pPr>
            <a:r>
              <a:rPr lang="ja-JP" altLang="en-US" sz="2000" dirty="0"/>
              <a:t>お子さんの成長を感じることができますよ！</a:t>
            </a:r>
            <a:endParaRPr lang="en-US" altLang="ja-JP" sz="2000" dirty="0"/>
          </a:p>
          <a:p>
            <a:pPr eaLnBrk="1" hangingPunct="1">
              <a:spcBef>
                <a:spcPct val="0"/>
              </a:spcBef>
              <a:buFontTx/>
              <a:buNone/>
            </a:pPr>
            <a:endParaRPr lang="ja-JP" altLang="en-US" sz="2000" dirty="0"/>
          </a:p>
        </p:txBody>
      </p:sp>
      <p:pic>
        <p:nvPicPr>
          <p:cNvPr id="1190" name="Picture 2"/>
          <p:cNvPicPr>
            <a:picLocks noChangeAspect="1" noChangeArrowheads="1"/>
          </p:cNvPicPr>
          <p:nvPr/>
        </p:nvPicPr>
        <p:blipFill>
          <a:blip r:embed="rId1"/>
          <a:stretch>
            <a:fillRect/>
          </a:stretch>
        </p:blipFill>
        <p:spPr>
          <a:xfrm>
            <a:off x="683568" y="1484784"/>
            <a:ext cx="4365647" cy="4504730"/>
          </a:xfrm>
          <a:prstGeom prst="rect">
            <a:avLst/>
          </a:prstGeom>
          <a:noFill/>
          <a:ln>
            <a:noFill/>
          </a:ln>
        </p:spPr>
      </p:pic>
    </p:spTree>
    <p:extLst>
      <p:ext uri="{BB962C8B-B14F-4D97-AF65-F5344CB8AC3E}">
        <p14:creationId xmlns:p14="http://schemas.microsoft.com/office/powerpoint/2010/main" val="2844518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92" name="テキスト ボックス 3"/>
          <p:cNvSpPr txBox="1">
            <a:spLocks noChangeArrowheads="1"/>
          </p:cNvSpPr>
          <p:nvPr/>
        </p:nvSpPr>
        <p:spPr>
          <a:xfrm>
            <a:off x="539750" y="646113"/>
            <a:ext cx="7344618" cy="523220"/>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dirty="0"/>
              <a:t>●相談、医療、サポート機関等の記録</a:t>
            </a:r>
          </a:p>
        </p:txBody>
      </p:sp>
      <p:sp>
        <p:nvSpPr>
          <p:cNvPr id="1193" name="テキスト ボックス 5"/>
          <p:cNvSpPr txBox="1">
            <a:spLocks noChangeArrowheads="1"/>
          </p:cNvSpPr>
          <p:nvPr/>
        </p:nvSpPr>
        <p:spPr>
          <a:xfrm>
            <a:off x="5364088" y="2132856"/>
            <a:ext cx="3024336" cy="1015663"/>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000"/>
              <a:t>お子さんの関わっている、関係機関の連絡先を一括管理！</a:t>
            </a:r>
            <a:endParaRPr lang="ja-JP" altLang="en-US" sz="2000" dirty="0"/>
          </a:p>
        </p:txBody>
      </p:sp>
      <p:pic>
        <p:nvPicPr>
          <p:cNvPr id="1194" name="Picture 2"/>
          <p:cNvPicPr>
            <a:picLocks noChangeAspect="1" noChangeArrowheads="1"/>
          </p:cNvPicPr>
          <p:nvPr/>
        </p:nvPicPr>
        <p:blipFill>
          <a:blip r:embed="rId1"/>
          <a:stretch>
            <a:fillRect/>
          </a:stretch>
        </p:blipFill>
        <p:spPr>
          <a:xfrm>
            <a:off x="287756" y="1412776"/>
            <a:ext cx="4776841" cy="4248919"/>
          </a:xfrm>
          <a:prstGeom prst="rect">
            <a:avLst/>
          </a:prstGeom>
          <a:noFill/>
          <a:ln>
            <a:noFill/>
          </a:ln>
        </p:spPr>
      </p:pic>
    </p:spTree>
    <p:extLst>
      <p:ext uri="{BB962C8B-B14F-4D97-AF65-F5344CB8AC3E}">
        <p14:creationId xmlns:p14="http://schemas.microsoft.com/office/powerpoint/2010/main" val="627582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96" name="テキスト ボックス 3"/>
          <p:cNvSpPr txBox="1">
            <a:spLocks noChangeArrowheads="1"/>
          </p:cNvSpPr>
          <p:nvPr/>
        </p:nvSpPr>
        <p:spPr>
          <a:xfrm>
            <a:off x="539750" y="646113"/>
            <a:ext cx="7344618" cy="523220"/>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dirty="0"/>
              <a:t>●相談の記録</a:t>
            </a:r>
          </a:p>
        </p:txBody>
      </p:sp>
      <p:sp>
        <p:nvSpPr>
          <p:cNvPr id="1197" name="テキスト ボックス 5"/>
          <p:cNvSpPr txBox="1">
            <a:spLocks noChangeArrowheads="1"/>
          </p:cNvSpPr>
          <p:nvPr/>
        </p:nvSpPr>
        <p:spPr>
          <a:xfrm>
            <a:off x="5364088" y="2132856"/>
            <a:ext cx="3024336" cy="1631216"/>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000" dirty="0"/>
              <a:t>いつ、誰に、どんな相談をしたのか？？</a:t>
            </a:r>
            <a:endParaRPr lang="en-US" altLang="ja-JP" sz="2000" dirty="0"/>
          </a:p>
          <a:p>
            <a:pPr eaLnBrk="1" hangingPunct="1">
              <a:spcBef>
                <a:spcPct val="0"/>
              </a:spcBef>
              <a:buFontTx/>
              <a:buNone/>
            </a:pPr>
            <a:endParaRPr lang="en-US" altLang="ja-JP" sz="2000" dirty="0"/>
          </a:p>
          <a:p>
            <a:pPr eaLnBrk="1" hangingPunct="1">
              <a:spcBef>
                <a:spcPct val="0"/>
              </a:spcBef>
              <a:buFontTx/>
              <a:buNone/>
            </a:pPr>
            <a:r>
              <a:rPr lang="ja-JP" altLang="en-US" sz="2000" dirty="0"/>
              <a:t>記録を残しておきましょう！</a:t>
            </a:r>
          </a:p>
        </p:txBody>
      </p:sp>
      <p:pic>
        <p:nvPicPr>
          <p:cNvPr id="1198" name="Picture 2"/>
          <p:cNvPicPr>
            <a:picLocks noChangeAspect="1" noChangeArrowheads="1"/>
          </p:cNvPicPr>
          <p:nvPr/>
        </p:nvPicPr>
        <p:blipFill>
          <a:blip r:embed="rId1"/>
          <a:stretch>
            <a:fillRect/>
          </a:stretch>
        </p:blipFill>
        <p:spPr>
          <a:xfrm>
            <a:off x="251520" y="1628800"/>
            <a:ext cx="4946361" cy="4339977"/>
          </a:xfrm>
          <a:prstGeom prst="rect">
            <a:avLst/>
          </a:prstGeom>
          <a:noFill/>
          <a:ln>
            <a:noFill/>
          </a:ln>
        </p:spPr>
      </p:pic>
    </p:spTree>
    <p:extLst>
      <p:ext uri="{BB962C8B-B14F-4D97-AF65-F5344CB8AC3E}">
        <p14:creationId xmlns:p14="http://schemas.microsoft.com/office/powerpoint/2010/main" val="710994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00" name="テキスト ボックス 3"/>
          <p:cNvSpPr txBox="1">
            <a:spLocks noChangeArrowheads="1"/>
          </p:cNvSpPr>
          <p:nvPr/>
        </p:nvSpPr>
        <p:spPr>
          <a:xfrm>
            <a:off x="539750" y="646113"/>
            <a:ext cx="7344618" cy="523220"/>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dirty="0"/>
              <a:t>●医療の記録</a:t>
            </a:r>
          </a:p>
        </p:txBody>
      </p:sp>
      <p:sp>
        <p:nvSpPr>
          <p:cNvPr id="1201" name="テキスト ボックス 5"/>
          <p:cNvSpPr txBox="1">
            <a:spLocks noChangeArrowheads="1"/>
          </p:cNvSpPr>
          <p:nvPr/>
        </p:nvSpPr>
        <p:spPr>
          <a:xfrm>
            <a:off x="5364088" y="2132856"/>
            <a:ext cx="3024336" cy="132343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000" dirty="0"/>
              <a:t>医療機関の受診の記録。</a:t>
            </a:r>
            <a:endParaRPr lang="en-US" altLang="ja-JP" sz="2000" dirty="0"/>
          </a:p>
          <a:p>
            <a:pPr eaLnBrk="1" hangingPunct="1">
              <a:spcBef>
                <a:spcPct val="0"/>
              </a:spcBef>
              <a:buFontTx/>
              <a:buNone/>
            </a:pPr>
            <a:endParaRPr lang="en-US" altLang="ja-JP" sz="2000" dirty="0"/>
          </a:p>
          <a:p>
            <a:pPr eaLnBrk="1" hangingPunct="1">
              <a:spcBef>
                <a:spcPct val="0"/>
              </a:spcBef>
              <a:buFontTx/>
              <a:buNone/>
            </a:pPr>
            <a:r>
              <a:rPr lang="ja-JP" altLang="en-US" sz="2000" dirty="0"/>
              <a:t>残しておくことで、年金申請時に役に立ちますよ！</a:t>
            </a:r>
          </a:p>
        </p:txBody>
      </p:sp>
      <p:pic>
        <p:nvPicPr>
          <p:cNvPr id="1202" name="Picture 2"/>
          <p:cNvPicPr>
            <a:picLocks noChangeAspect="1" noChangeArrowheads="1"/>
          </p:cNvPicPr>
          <p:nvPr/>
        </p:nvPicPr>
        <p:blipFill>
          <a:blip r:embed="rId1"/>
          <a:stretch>
            <a:fillRect/>
          </a:stretch>
        </p:blipFill>
        <p:spPr>
          <a:xfrm>
            <a:off x="179512" y="1169333"/>
            <a:ext cx="4970711" cy="4826893"/>
          </a:xfrm>
          <a:prstGeom prst="rect">
            <a:avLst/>
          </a:prstGeom>
          <a:noFill/>
          <a:ln>
            <a:noFill/>
          </a:ln>
        </p:spPr>
      </p:pic>
    </p:spTree>
    <p:extLst>
      <p:ext uri="{BB962C8B-B14F-4D97-AF65-F5344CB8AC3E}">
        <p14:creationId xmlns:p14="http://schemas.microsoft.com/office/powerpoint/2010/main" val="287331265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TotalTime>384</TotalTime>
  <Words>1397</Words>
  <Application>JUST Focus</Application>
  <Paragraphs>209</Paragraph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30</vt:i4>
      </vt:variant>
    </vt:vector>
  </HeadingPairs>
  <TitlesOfParts>
    <vt:vector size="38" baseType="lpstr">
      <vt:lpstr>HGS創英角ﾎﾟｯﾌﾟ体</vt:lpstr>
      <vt:lpstr>HG丸ｺﾞｼｯｸM-PRO</vt:lpstr>
      <vt:lpstr>ＭＳ Ｐゴシック</vt:lpstr>
      <vt:lpstr>ＭＳ 明朝</vt:lpstr>
      <vt:lpstr>Arial</vt:lpstr>
      <vt:lpstr>Calibri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4.1.7</AppVersion>
  <PresentationFormat>ユーザー設定</PresentationFormat>
  <Slides>30</Slides>
  <Notes>0</Notes>
  <HiddenSlides>0</HiddenSlides>
  <MMClips>0</MMClip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プレゼンテーション</dc:title>
  <dc:creator>情報管理課</dc:creator>
  <cp:lastModifiedBy>管理者</cp:lastModifiedBy>
  <cp:lastPrinted>2024-07-05T07:19:21Z</cp:lastPrinted>
  <dcterms:created xsi:type="dcterms:W3CDTF">2017-01-28T00:08:54Z</dcterms:created>
  <dcterms:modified xsi:type="dcterms:W3CDTF">2024-10-02T04:39:58Z</dcterms:modified>
  <cp:revision>61</cp:revision>
</cp:coreProperties>
</file>

<file path=docProps/custom.xml><?xml version="1.0" encoding="utf-8"?>
<Properties xmlns:vt="http://schemas.openxmlformats.org/officeDocument/2006/docPropsVTypes" xmlns="http://schemas.openxmlformats.org/officeDocument/2006/custom-properties"/>
</file>