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0AE0C-0848-4C43-B93E-49FB34AAD41C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050C-87A2-454C-920C-523F0A63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52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97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41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9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95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3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92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9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7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10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62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36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B129-57A6-4027-BEB7-59ACA4819EA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75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/>
          <p:cNvGrpSpPr/>
          <p:nvPr/>
        </p:nvGrpSpPr>
        <p:grpSpPr>
          <a:xfrm>
            <a:off x="-97626" y="-915245"/>
            <a:ext cx="8836366" cy="13239599"/>
            <a:chOff x="-190583" y="-3333599"/>
            <a:chExt cx="8836366" cy="13239599"/>
          </a:xfrm>
        </p:grpSpPr>
        <p:grpSp>
          <p:nvGrpSpPr>
            <p:cNvPr id="65" name="グループ化 64"/>
            <p:cNvGrpSpPr/>
            <p:nvPr/>
          </p:nvGrpSpPr>
          <p:grpSpPr>
            <a:xfrm>
              <a:off x="1692368" y="5343096"/>
              <a:ext cx="590643" cy="672683"/>
              <a:chOff x="5066991" y="5501447"/>
              <a:chExt cx="515817" cy="571395"/>
            </a:xfrm>
          </p:grpSpPr>
          <p:sp>
            <p:nvSpPr>
              <p:cNvPr id="66" name="正方形/長方形 65"/>
              <p:cNvSpPr/>
              <p:nvPr/>
            </p:nvSpPr>
            <p:spPr>
              <a:xfrm rot="5400000">
                <a:off x="5292063" y="5782098"/>
                <a:ext cx="515537" cy="6595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5066991" y="5501447"/>
                <a:ext cx="515537" cy="6595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-98049" y="-3333599"/>
              <a:ext cx="8743832" cy="13239599"/>
              <a:chOff x="-4" y="-3647033"/>
              <a:chExt cx="8750302" cy="13553032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DB4F8E3F-442D-4FB2-B78B-945F6D14C7DE}"/>
                  </a:ext>
                </a:extLst>
              </p:cNvPr>
              <p:cNvSpPr/>
              <p:nvPr/>
            </p:nvSpPr>
            <p:spPr>
              <a:xfrm>
                <a:off x="-4" y="-157668"/>
                <a:ext cx="6857999" cy="100636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86" name="図 8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65110" y="-3647033"/>
                <a:ext cx="7385188" cy="9887480"/>
              </a:xfrm>
              <a:prstGeom prst="rect">
                <a:avLst/>
              </a:prstGeom>
            </p:spPr>
          </p:pic>
          <p:sp>
            <p:nvSpPr>
              <p:cNvPr id="7" name="テキスト ボックス 6"/>
              <p:cNvSpPr txBox="1"/>
              <p:nvPr/>
            </p:nvSpPr>
            <p:spPr>
              <a:xfrm>
                <a:off x="2223214" y="1273474"/>
                <a:ext cx="3722532" cy="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/>
                  <a:t>（現）倉敷西部清掃工場 </a:t>
                </a:r>
                <a:r>
                  <a:rPr kumimoji="1" lang="en-US" altLang="ja-JP" sz="1200" b="1" dirty="0" smtClean="0"/>
                  <a:t>(</a:t>
                </a:r>
                <a:r>
                  <a:rPr kumimoji="1" lang="ja-JP" altLang="en-US" sz="1100" b="1" dirty="0" smtClean="0"/>
                  <a:t>令和</a:t>
                </a:r>
                <a:r>
                  <a:rPr kumimoji="1" lang="en-US" altLang="ja-JP" sz="1100" b="1" dirty="0" smtClean="0"/>
                  <a:t>6</a:t>
                </a:r>
                <a:r>
                  <a:rPr kumimoji="1" lang="ja-JP" altLang="en-US" sz="1100" b="1" dirty="0" smtClean="0"/>
                  <a:t>年</a:t>
                </a:r>
                <a:r>
                  <a:rPr kumimoji="1" lang="en-US" altLang="ja-JP" sz="1100" b="1" dirty="0" smtClean="0"/>
                  <a:t>11</a:t>
                </a:r>
                <a:r>
                  <a:rPr kumimoji="1" lang="ja-JP" altLang="en-US" sz="1100" b="1" dirty="0" smtClean="0"/>
                  <a:t>月</a:t>
                </a:r>
                <a:r>
                  <a:rPr kumimoji="1" lang="en-US" altLang="ja-JP" sz="1100" b="1" dirty="0" smtClean="0"/>
                  <a:t>30</a:t>
                </a:r>
                <a:r>
                  <a:rPr kumimoji="1" lang="ja-JP" altLang="en-US" sz="1100" b="1" dirty="0" smtClean="0"/>
                  <a:t>日まで</a:t>
                </a:r>
                <a:r>
                  <a:rPr kumimoji="1" lang="en-US" altLang="ja-JP" sz="1200" b="1" dirty="0" smtClean="0"/>
                  <a:t>)</a:t>
                </a:r>
                <a:endParaRPr kumimoji="1" lang="ja-JP" altLang="en-US" sz="1200" b="1" dirty="0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1883522" y="1526793"/>
                <a:ext cx="3446329" cy="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/>
                  <a:t>（現）玉島環境ｾﾝﾀｰ </a:t>
                </a:r>
                <a:r>
                  <a:rPr kumimoji="1" lang="en-US" altLang="ja-JP" sz="1200" b="1" dirty="0" smtClean="0"/>
                  <a:t>(</a:t>
                </a:r>
                <a:r>
                  <a:rPr kumimoji="1" lang="ja-JP" altLang="en-US" sz="1200" b="1" dirty="0" smtClean="0"/>
                  <a:t>令和</a:t>
                </a:r>
                <a:r>
                  <a:rPr kumimoji="1" lang="en-US" altLang="ja-JP" sz="1200" b="1" dirty="0" smtClean="0"/>
                  <a:t>7</a:t>
                </a:r>
                <a:r>
                  <a:rPr kumimoji="1" lang="ja-JP" altLang="en-US" sz="1200" b="1" dirty="0" smtClean="0"/>
                  <a:t>年</a:t>
                </a:r>
                <a:r>
                  <a:rPr kumimoji="1" lang="en-US" altLang="ja-JP" sz="1200" b="1" dirty="0" smtClean="0"/>
                  <a:t>3</a:t>
                </a:r>
                <a:r>
                  <a:rPr kumimoji="1" lang="ja-JP" altLang="en-US" sz="1200" b="1" dirty="0" smtClean="0"/>
                  <a:t>月</a:t>
                </a:r>
                <a:r>
                  <a:rPr kumimoji="1" lang="en-US" altLang="ja-JP" sz="1200" b="1" dirty="0" smtClean="0"/>
                  <a:t>31</a:t>
                </a:r>
                <a:r>
                  <a:rPr kumimoji="1" lang="ja-JP" altLang="en-US" sz="1200" b="1" dirty="0" smtClean="0"/>
                  <a:t>日</a:t>
                </a:r>
                <a:r>
                  <a:rPr kumimoji="1" lang="ja-JP" altLang="en-US" sz="1200" b="1" dirty="0"/>
                  <a:t>まで</a:t>
                </a:r>
                <a:r>
                  <a:rPr kumimoji="1" lang="en-US" altLang="ja-JP" sz="1200" b="1" dirty="0" smtClean="0"/>
                  <a:t>)</a:t>
                </a:r>
                <a:endParaRPr kumimoji="1" lang="ja-JP" altLang="en-US" sz="1200" b="1" dirty="0"/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 rot="16200000">
                <a:off x="6145659" y="2665266"/>
                <a:ext cx="646331" cy="27699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1000" b="1" dirty="0">
                    <a:solidFill>
                      <a:srgbClr val="0070C0"/>
                    </a:solidFill>
                  </a:rPr>
                  <a:t>高梁</a:t>
                </a:r>
                <a:r>
                  <a:rPr kumimoji="1" lang="ja-JP" altLang="en-US" sz="1000" b="1" dirty="0" smtClean="0">
                    <a:solidFill>
                      <a:srgbClr val="0070C0"/>
                    </a:solidFill>
                  </a:rPr>
                  <a:t>川</a:t>
                </a:r>
                <a:endParaRPr kumimoji="1" lang="ja-JP" altLang="en-US" sz="1000" b="1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48" name="グループ化 47"/>
              <p:cNvGrpSpPr/>
              <p:nvPr/>
            </p:nvGrpSpPr>
            <p:grpSpPr>
              <a:xfrm>
                <a:off x="4200110" y="903144"/>
                <a:ext cx="2973788" cy="302126"/>
                <a:chOff x="3824949" y="858325"/>
                <a:chExt cx="2973788" cy="302126"/>
              </a:xfrm>
            </p:grpSpPr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3824949" y="858325"/>
                  <a:ext cx="29737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900" dirty="0" smtClean="0"/>
                    <a:t>玉島支所</a:t>
                  </a:r>
                  <a:endParaRPr kumimoji="1" lang="ja-JP" altLang="en-US" sz="900" dirty="0"/>
                </a:p>
              </p:txBody>
            </p:sp>
            <p:sp>
              <p:nvSpPr>
                <p:cNvPr id="12" name="楕円 11"/>
                <p:cNvSpPr/>
                <p:nvPr/>
              </p:nvSpPr>
              <p:spPr>
                <a:xfrm>
                  <a:off x="4118305" y="1062228"/>
                  <a:ext cx="102937" cy="9822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" name="楕円 26"/>
              <p:cNvSpPr/>
              <p:nvPr/>
            </p:nvSpPr>
            <p:spPr>
              <a:xfrm>
                <a:off x="5226914" y="853923"/>
                <a:ext cx="102937" cy="982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" name="直線コネクタ 28"/>
              <p:cNvCxnSpPr/>
              <p:nvPr/>
            </p:nvCxnSpPr>
            <p:spPr>
              <a:xfrm flipV="1">
                <a:off x="5236162" y="860459"/>
                <a:ext cx="60108" cy="8392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5271061" y="786553"/>
                <a:ext cx="29737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玉島警察署</a:t>
                </a:r>
                <a:endParaRPr kumimoji="1" lang="ja-JP" altLang="en-US" sz="900" dirty="0"/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 rot="19341304">
                <a:off x="1962494" y="160946"/>
                <a:ext cx="29737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山陽本線</a:t>
                </a:r>
                <a:endParaRPr kumimoji="1" lang="en-US" altLang="ja-JP" sz="900" dirty="0" smtClean="0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 rot="20944295">
                <a:off x="1675440" y="542076"/>
                <a:ext cx="29737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/>
                  <a:t>新幹線</a:t>
                </a:r>
                <a:endParaRPr kumimoji="1" lang="en-US" altLang="ja-JP" sz="900" dirty="0" smtClean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5649970" y="1848589"/>
                <a:ext cx="2973788" cy="267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b="1" dirty="0" smtClean="0"/>
                  <a:t>水玉ﾌﾞﾘｯｼﾞﾗｲﾝ</a:t>
                </a:r>
                <a:endParaRPr kumimoji="1" lang="ja-JP" altLang="en-US" sz="1100" b="1" dirty="0"/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 rot="21363980">
                <a:off x="5606353" y="3351464"/>
                <a:ext cx="2973788" cy="267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b="1" dirty="0" smtClean="0"/>
                  <a:t>倉敷みなと大橋</a:t>
                </a:r>
                <a:endParaRPr kumimoji="1" lang="ja-JP" altLang="en-US" sz="1100" b="1" dirty="0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3400609" y="3077389"/>
                <a:ext cx="2973788" cy="267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b="1" dirty="0" smtClean="0"/>
                  <a:t>玉島大橋</a:t>
                </a:r>
                <a:endParaRPr kumimoji="1" lang="ja-JP" altLang="en-US" sz="1100" b="1" dirty="0"/>
              </a:p>
            </p:txBody>
          </p:sp>
          <p:cxnSp>
            <p:nvCxnSpPr>
              <p:cNvPr id="49" name="直線コネクタ 48"/>
              <p:cNvCxnSpPr/>
              <p:nvPr/>
            </p:nvCxnSpPr>
            <p:spPr>
              <a:xfrm>
                <a:off x="5248997" y="875414"/>
                <a:ext cx="72787" cy="694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flipV="1">
                <a:off x="4986007" y="4267694"/>
                <a:ext cx="1075421" cy="14829"/>
              </a:xfrm>
              <a:prstGeom prst="line">
                <a:avLst/>
              </a:prstGeom>
              <a:ln w="31750">
                <a:solidFill>
                  <a:schemeClr val="accent4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 flipH="1" flipV="1">
                <a:off x="3119066" y="2582032"/>
                <a:ext cx="2476152" cy="162202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 flipV="1">
                <a:off x="3136120" y="5111134"/>
                <a:ext cx="2465988" cy="107605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グループ化 73"/>
              <p:cNvGrpSpPr/>
              <p:nvPr/>
            </p:nvGrpSpPr>
            <p:grpSpPr>
              <a:xfrm>
                <a:off x="6038425" y="5565320"/>
                <a:ext cx="472606" cy="492590"/>
                <a:chOff x="6136088" y="409169"/>
                <a:chExt cx="472606" cy="492590"/>
              </a:xfrm>
            </p:grpSpPr>
            <p:sp>
              <p:nvSpPr>
                <p:cNvPr id="71" name="楕円 70"/>
                <p:cNvSpPr/>
                <p:nvPr/>
              </p:nvSpPr>
              <p:spPr>
                <a:xfrm>
                  <a:off x="6136088" y="409688"/>
                  <a:ext cx="472606" cy="492071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二等辺三角形 71"/>
                <p:cNvSpPr/>
                <p:nvPr/>
              </p:nvSpPr>
              <p:spPr>
                <a:xfrm>
                  <a:off x="6256663" y="409169"/>
                  <a:ext cx="240000" cy="443681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3" name="テキスト ボックス 72"/>
              <p:cNvSpPr txBox="1"/>
              <p:nvPr/>
            </p:nvSpPr>
            <p:spPr>
              <a:xfrm>
                <a:off x="6107838" y="5228278"/>
                <a:ext cx="333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N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フローチャート: 他ページ結合子 76"/>
              <p:cNvSpPr/>
              <p:nvPr/>
            </p:nvSpPr>
            <p:spPr>
              <a:xfrm>
                <a:off x="5114717" y="1063588"/>
                <a:ext cx="267501" cy="157187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en-US" altLang="ja-JP" sz="800" dirty="0" smtClean="0"/>
                  <a:t>429</a:t>
                </a:r>
                <a:endParaRPr kumimoji="1" lang="ja-JP" altLang="en-US" sz="800" dirty="0"/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4895885" y="4209895"/>
                <a:ext cx="706223" cy="8926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5"/>
            <p:cNvGrpSpPr/>
            <p:nvPr/>
          </p:nvGrpSpPr>
          <p:grpSpPr>
            <a:xfrm>
              <a:off x="-190583" y="364481"/>
              <a:ext cx="4854825" cy="5919784"/>
              <a:chOff x="-5308912" y="918335"/>
              <a:chExt cx="4423857" cy="5458064"/>
            </a:xfrm>
          </p:grpSpPr>
          <p:pic>
            <p:nvPicPr>
              <p:cNvPr id="68" name="図 6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308912" y="918335"/>
                <a:ext cx="4423857" cy="5458064"/>
              </a:xfrm>
              <a:prstGeom prst="rect">
                <a:avLst/>
              </a:prstGeom>
            </p:spPr>
          </p:pic>
          <p:sp>
            <p:nvSpPr>
              <p:cNvPr id="69" name="テキスト ボックス 68"/>
              <p:cNvSpPr txBox="1"/>
              <p:nvPr/>
            </p:nvSpPr>
            <p:spPr>
              <a:xfrm>
                <a:off x="-4171573" y="3985385"/>
                <a:ext cx="15907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>
                    <a:solidFill>
                      <a:srgbClr val="00B050"/>
                    </a:solidFill>
                  </a:rPr>
                  <a:t>玉島の森</a:t>
                </a:r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-4252882" y="5523550"/>
                <a:ext cx="29715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b="1" dirty="0" smtClean="0">
                    <a:solidFill>
                      <a:schemeClr val="bg1"/>
                    </a:solidFill>
                  </a:rPr>
                  <a:t>（新）</a:t>
                </a:r>
                <a:endParaRPr kumimoji="1" lang="en-US" altLang="ja-JP" sz="800" b="1" dirty="0" smtClean="0">
                  <a:solidFill>
                    <a:schemeClr val="bg1"/>
                  </a:solidFill>
                </a:endParaRPr>
              </a:p>
              <a:p>
                <a:r>
                  <a:rPr kumimoji="1" lang="ja-JP" altLang="en-US" sz="800" b="1" dirty="0" smtClean="0">
                    <a:solidFill>
                      <a:schemeClr val="bg1"/>
                    </a:solidFill>
                  </a:rPr>
                  <a:t>倉敷西部</a:t>
                </a:r>
                <a:endParaRPr kumimoji="1" lang="en-US" altLang="ja-JP" sz="800" b="1" dirty="0" smtClean="0">
                  <a:solidFill>
                    <a:schemeClr val="bg1"/>
                  </a:solidFill>
                </a:endParaRPr>
              </a:p>
              <a:p>
                <a:r>
                  <a:rPr kumimoji="1" lang="ja-JP" altLang="en-US" sz="800" b="1" dirty="0" smtClean="0">
                    <a:solidFill>
                      <a:schemeClr val="bg1"/>
                    </a:solidFill>
                  </a:rPr>
                  <a:t>ｸﾘｰﾝｾﾝﾀｰ</a:t>
                </a:r>
                <a:endParaRPr kumimoji="1" lang="ja-JP" altLang="en-US" sz="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-4804216" y="3119090"/>
                <a:ext cx="822638" cy="3405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solidFill>
                      <a:schemeClr val="bg1"/>
                    </a:solidFill>
                  </a:rPr>
                  <a:t>拡大図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-4222842" y="4660468"/>
                <a:ext cx="1768601" cy="713933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-4037806" y="4894907"/>
                <a:ext cx="177015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玉島下水処理場</a:t>
                </a:r>
                <a:endParaRPr kumimoji="1" lang="ja-JP" altLang="en-US" sz="16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81" name="グループ化 80"/>
              <p:cNvGrpSpPr/>
              <p:nvPr/>
            </p:nvGrpSpPr>
            <p:grpSpPr>
              <a:xfrm>
                <a:off x="-3742376" y="5388573"/>
                <a:ext cx="526167" cy="605638"/>
                <a:chOff x="-670032" y="5832912"/>
                <a:chExt cx="526167" cy="605638"/>
              </a:xfrm>
            </p:grpSpPr>
            <p:sp>
              <p:nvSpPr>
                <p:cNvPr id="84" name="正方形/長方形 83"/>
                <p:cNvSpPr/>
                <p:nvPr/>
              </p:nvSpPr>
              <p:spPr>
                <a:xfrm rot="5400000">
                  <a:off x="-464327" y="6118088"/>
                  <a:ext cx="575252" cy="6567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/>
                <p:cNvSpPr/>
                <p:nvPr/>
              </p:nvSpPr>
              <p:spPr>
                <a:xfrm>
                  <a:off x="-670032" y="5832912"/>
                  <a:ext cx="515537" cy="6595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7" name="屈折矢印 86"/>
              <p:cNvSpPr/>
              <p:nvPr/>
            </p:nvSpPr>
            <p:spPr>
              <a:xfrm rot="10800000" flipH="1" flipV="1">
                <a:off x="-4607433" y="5821847"/>
                <a:ext cx="1414538" cy="291286"/>
              </a:xfrm>
              <a:prstGeom prst="bentUpArrow">
                <a:avLst>
                  <a:gd name="adj1" fmla="val 27074"/>
                  <a:gd name="adj2" fmla="val 29045"/>
                  <a:gd name="adj3" fmla="val 4399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平行四辺形 87"/>
              <p:cNvSpPr/>
              <p:nvPr/>
            </p:nvSpPr>
            <p:spPr>
              <a:xfrm>
                <a:off x="-4646237" y="5153991"/>
                <a:ext cx="134712" cy="954739"/>
              </a:xfrm>
              <a:prstGeom prst="parallelogram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-4644718" y="6038931"/>
                <a:ext cx="403328" cy="7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2" name="テキスト ボックス 101"/>
            <p:cNvSpPr txBox="1"/>
            <p:nvPr/>
          </p:nvSpPr>
          <p:spPr>
            <a:xfrm>
              <a:off x="1478463" y="5351593"/>
              <a:ext cx="2971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（新）</a:t>
              </a:r>
              <a:endParaRPr kumimoji="1" lang="en-US" altLang="ja-JP" sz="800" b="1" dirty="0" smtClean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玉島環境</a:t>
              </a:r>
              <a:endParaRPr kumimoji="1" lang="en-US" altLang="ja-JP" sz="800" b="1" dirty="0" smtClean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ｾﾝﾀｰ</a:t>
              </a:r>
              <a:endParaRPr kumimoji="1" lang="ja-JP" altLang="en-US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944978" y="4877929"/>
              <a:ext cx="503124" cy="846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550" b="1" dirty="0" smtClean="0">
                  <a:solidFill>
                    <a:schemeClr val="accent2">
                      <a:lumMod val="75000"/>
                    </a:schemeClr>
                  </a:solidFill>
                </a:rPr>
                <a:t>玉島下水処理場</a:t>
              </a:r>
              <a:endParaRPr kumimoji="1" lang="ja-JP" altLang="en-US" sz="55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920657" y="4791975"/>
              <a:ext cx="527739" cy="220038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4948617" y="4599731"/>
              <a:ext cx="468000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900" b="1" dirty="0" smtClean="0">
                  <a:solidFill>
                    <a:schemeClr val="accent6"/>
                  </a:solidFill>
                </a:rPr>
                <a:t>玉島の森</a:t>
              </a:r>
              <a:endParaRPr kumimoji="1" lang="ja-JP" altLang="en-US" sz="900" b="1" dirty="0">
                <a:solidFill>
                  <a:schemeClr val="accent6"/>
                </a:solidFill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5049781" y="5031377"/>
              <a:ext cx="720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119803" y="5025399"/>
              <a:ext cx="0" cy="1130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テキスト ボックス 104"/>
            <p:cNvSpPr txBox="1"/>
            <p:nvPr/>
          </p:nvSpPr>
          <p:spPr>
            <a:xfrm>
              <a:off x="1757126" y="5840324"/>
              <a:ext cx="29715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入口</a:t>
              </a:r>
              <a:endParaRPr kumimoji="1" lang="ja-JP" altLang="en-US" sz="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38DD8C8-1F72-4621-9FBB-ED1AAA81C069}"/>
              </a:ext>
            </a:extLst>
          </p:cNvPr>
          <p:cNvSpPr/>
          <p:nvPr/>
        </p:nvSpPr>
        <p:spPr>
          <a:xfrm>
            <a:off x="278555" y="8911042"/>
            <a:ext cx="6300889" cy="877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48C2404-5B6E-4371-9E3E-0CBCBAF5C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09" y="-337895"/>
            <a:ext cx="6033528" cy="1196414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 smtClean="0">
                <a:latin typeface="+mn-ea"/>
                <a:ea typeface="+mn-ea"/>
              </a:rPr>
              <a:t>家庭ごみの持込先が変わります</a:t>
            </a:r>
            <a:endParaRPr lang="ja-JP" altLang="en-US" sz="3200" b="1" dirty="0">
              <a:latin typeface="+mn-ea"/>
              <a:ea typeface="+mn-ea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92542950-CE02-4957-94F4-5B5E2299D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574070"/>
              </p:ext>
            </p:extLst>
          </p:nvPr>
        </p:nvGraphicFramePr>
        <p:xfrm>
          <a:off x="266623" y="1031054"/>
          <a:ext cx="6384535" cy="2145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735">
                  <a:extLst>
                    <a:ext uri="{9D8B030D-6E8A-4147-A177-3AD203B41FA5}">
                      <a16:colId xmlns:a16="http://schemas.microsoft.com/office/drawing/2014/main" val="2064363200"/>
                    </a:ext>
                  </a:extLst>
                </a:gridCol>
                <a:gridCol w="2000419">
                  <a:extLst>
                    <a:ext uri="{9D8B030D-6E8A-4147-A177-3AD203B41FA5}">
                      <a16:colId xmlns:a16="http://schemas.microsoft.com/office/drawing/2014/main" val="1947728873"/>
                    </a:ext>
                  </a:extLst>
                </a:gridCol>
                <a:gridCol w="1360859">
                  <a:extLst>
                    <a:ext uri="{9D8B030D-6E8A-4147-A177-3AD203B41FA5}">
                      <a16:colId xmlns:a16="http://schemas.microsoft.com/office/drawing/2014/main" val="896728176"/>
                    </a:ext>
                  </a:extLst>
                </a:gridCol>
                <a:gridCol w="1629522">
                  <a:extLst>
                    <a:ext uri="{9D8B030D-6E8A-4147-A177-3AD203B41FA5}">
                      <a16:colId xmlns:a16="http://schemas.microsoft.com/office/drawing/2014/main" val="764275317"/>
                    </a:ext>
                  </a:extLst>
                </a:gridCol>
              </a:tblGrid>
              <a:tr h="13184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変更日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ごみ種（家庭ごみ）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現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施設名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新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施設名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536891"/>
                  </a:ext>
                </a:extLst>
              </a:tr>
              <a:tr h="95656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dirty="0" smtClean="0">
                          <a:latin typeface="Arial Black" panose="020B0A04020102020204" pitchFamily="34" charset="0"/>
                          <a:ea typeface="+mn-ea"/>
                        </a:rPr>
                        <a:t>令和</a:t>
                      </a:r>
                      <a:r>
                        <a:rPr kumimoji="1" lang="en-US" altLang="ja-JP" sz="1500" b="1" dirty="0" smtClean="0">
                          <a:latin typeface="Arial Black" panose="020B0A04020102020204" pitchFamily="34" charset="0"/>
                          <a:ea typeface="+mn-ea"/>
                        </a:rPr>
                        <a:t>6</a:t>
                      </a:r>
                      <a:r>
                        <a:rPr kumimoji="1" lang="ja-JP" altLang="en-US" sz="1500" b="1" dirty="0" smtClean="0">
                          <a:latin typeface="Arial Black" panose="020B0A04020102020204" pitchFamily="34" charset="0"/>
                          <a:ea typeface="+mn-ea"/>
                        </a:rPr>
                        <a:t>年</a:t>
                      </a:r>
                      <a:endParaRPr kumimoji="1" lang="en-US" altLang="ja-JP" sz="1500" b="1" dirty="0" smtClean="0">
                        <a:latin typeface="Arial Black" panose="020B0A04020102020204" pitchFamily="34" charset="0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12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2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日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(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)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～</a:t>
                      </a:r>
                      <a:endParaRPr kumimoji="1" lang="ja-JP" altLang="en-US" sz="1400" b="1" dirty="0">
                        <a:latin typeface="Arial Black" panose="020B0A04020102020204" pitchFamily="34" charset="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①燃やせるごみ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②粗大ごみ</a:t>
                      </a:r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（可燃）</a:t>
                      </a:r>
                      <a:endParaRPr kumimoji="1" lang="en-US" altLang="ja-JP" sz="1050" b="1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倉敷西部清掃工場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玉島道越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888-1)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倉敷西部ｸﾘｰﾝｾﾝﾀｰ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玉島乙島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8255-49)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1678410"/>
                  </a:ext>
                </a:extLst>
              </a:tr>
              <a:tr h="8603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dirty="0" smtClean="0">
                          <a:latin typeface="Arial Black" panose="020B0A04020102020204" pitchFamily="34" charset="0"/>
                          <a:ea typeface="+mn-ea"/>
                        </a:rPr>
                        <a:t>令和</a:t>
                      </a:r>
                      <a:r>
                        <a:rPr kumimoji="1" lang="en-US" altLang="ja-JP" sz="1500" b="1" dirty="0" smtClean="0">
                          <a:latin typeface="Arial Black" panose="020B0A04020102020204" pitchFamily="34" charset="0"/>
                          <a:ea typeface="+mn-ea"/>
                        </a:rPr>
                        <a:t>7</a:t>
                      </a:r>
                      <a:r>
                        <a:rPr kumimoji="1" lang="ja-JP" altLang="en-US" sz="1500" b="1" dirty="0" smtClean="0">
                          <a:latin typeface="Arial Black" panose="020B0A04020102020204" pitchFamily="34" charset="0"/>
                          <a:ea typeface="+mn-ea"/>
                        </a:rPr>
                        <a:t>年</a:t>
                      </a:r>
                      <a:endParaRPr kumimoji="1" lang="en-US" altLang="ja-JP" sz="1500" b="1" dirty="0" smtClean="0">
                        <a:latin typeface="Arial Black" panose="020B0A04020102020204" pitchFamily="34" charset="0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1" dirty="0" smtClean="0">
                          <a:latin typeface="Arial Black" panose="020B0A04020102020204" pitchFamily="34" charset="0"/>
                          <a:ea typeface="+mn-ea"/>
                        </a:rPr>
                        <a:t>4</a:t>
                      </a:r>
                      <a:r>
                        <a:rPr kumimoji="1" lang="ja-JP" altLang="en-US" sz="1500" b="1" dirty="0" smtClean="0">
                          <a:latin typeface="Arial Black" panose="020B0A04020102020204" pitchFamily="34" charset="0"/>
                          <a:ea typeface="+mn-ea"/>
                        </a:rPr>
                        <a:t>月</a:t>
                      </a:r>
                      <a:r>
                        <a:rPr kumimoji="1" lang="en-US" altLang="ja-JP" sz="1500" b="1" dirty="0" smtClean="0">
                          <a:latin typeface="Arial Black" panose="020B0A04020102020204" pitchFamily="34" charset="0"/>
                          <a:ea typeface="+mn-ea"/>
                        </a:rPr>
                        <a:t>1</a:t>
                      </a:r>
                      <a:r>
                        <a:rPr kumimoji="1" lang="ja-JP" altLang="en-US" sz="1500" b="1" dirty="0" smtClean="0">
                          <a:latin typeface="Arial Black" panose="020B0A04020102020204" pitchFamily="34" charset="0"/>
                          <a:ea typeface="+mn-ea"/>
                        </a:rPr>
                        <a:t>日</a:t>
                      </a:r>
                      <a:r>
                        <a:rPr kumimoji="1" lang="en-US" altLang="ja-JP" sz="1500" b="1" dirty="0" smtClean="0">
                          <a:latin typeface="Arial Black" panose="020B0A04020102020204" pitchFamily="34" charset="0"/>
                          <a:ea typeface="+mn-ea"/>
                        </a:rPr>
                        <a:t>(</a:t>
                      </a:r>
                      <a:r>
                        <a:rPr kumimoji="1" lang="ja-JP" altLang="en-US" sz="1500" b="1" dirty="0" smtClean="0">
                          <a:latin typeface="Arial Black" panose="020B0A04020102020204" pitchFamily="34" charset="0"/>
                          <a:ea typeface="+mn-ea"/>
                        </a:rPr>
                        <a:t>火</a:t>
                      </a:r>
                      <a:r>
                        <a:rPr kumimoji="1" lang="en-US" altLang="ja-JP" sz="1500" b="1" dirty="0" smtClean="0">
                          <a:latin typeface="Arial Black" panose="020B0A04020102020204" pitchFamily="34" charset="0"/>
                          <a:ea typeface="+mn-ea"/>
                        </a:rPr>
                        <a:t>)</a:t>
                      </a:r>
                      <a:r>
                        <a:rPr kumimoji="1" lang="ja-JP" altLang="en-US" sz="1500" b="1" dirty="0" smtClean="0">
                          <a:latin typeface="Arial Black" panose="020B0A04020102020204" pitchFamily="34" charset="0"/>
                          <a:ea typeface="+mn-ea"/>
                        </a:rPr>
                        <a:t>～</a:t>
                      </a:r>
                      <a:endParaRPr kumimoji="1" lang="ja-JP" altLang="en-US" sz="1500" b="1" dirty="0">
                        <a:latin typeface="Arial Black" panose="020B0A04020102020204" pitchFamily="34" charset="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①資源ごみ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②粗大ごみ</a:t>
                      </a:r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（可燃・不燃）</a:t>
                      </a:r>
                      <a:endParaRPr kumimoji="1" lang="en-US" altLang="ja-JP" sz="105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③埋立ごみ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④乾電池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玉島環境ｾﾝﾀｰ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金光町八重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317)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玉島環境ｾﾝﾀｰ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玉島乙島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8255-49)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6783648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301B89E-B13E-4F53-AEAB-1F7DEBD126ED}"/>
              </a:ext>
            </a:extLst>
          </p:cNvPr>
          <p:cNvSpPr txBox="1"/>
          <p:nvPr/>
        </p:nvSpPr>
        <p:spPr>
          <a:xfrm>
            <a:off x="291140" y="8972362"/>
            <a:ext cx="5858218" cy="8425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25" dirty="0">
                <a:solidFill>
                  <a:schemeClr val="bg1"/>
                </a:solidFill>
              </a:rPr>
              <a:t>（お問い合わせ先）</a:t>
            </a:r>
            <a:endParaRPr kumimoji="1" lang="en-US" altLang="ja-JP" sz="1625" dirty="0">
              <a:solidFill>
                <a:schemeClr val="bg1"/>
              </a:solidFill>
            </a:endParaRPr>
          </a:p>
          <a:p>
            <a:r>
              <a:rPr kumimoji="1" lang="ja-JP" altLang="en-US" sz="1625" dirty="0">
                <a:solidFill>
                  <a:schemeClr val="bg1"/>
                </a:solidFill>
              </a:rPr>
              <a:t>倉敷市</a:t>
            </a:r>
            <a:r>
              <a:rPr kumimoji="1" lang="ja-JP" altLang="en-US" sz="1625" dirty="0" smtClean="0">
                <a:solidFill>
                  <a:schemeClr val="bg1"/>
                </a:solidFill>
              </a:rPr>
              <a:t>一般</a:t>
            </a:r>
            <a:r>
              <a:rPr kumimoji="1" lang="ja-JP" altLang="en-US" sz="1625" dirty="0">
                <a:solidFill>
                  <a:schemeClr val="bg1"/>
                </a:solidFill>
              </a:rPr>
              <a:t>廃棄物対策課　</a:t>
            </a:r>
            <a:r>
              <a:rPr kumimoji="1" lang="ja-JP" altLang="en-US" sz="1625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kumimoji="1" lang="ja-JP" altLang="en-US" sz="1625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endParaRPr kumimoji="1" lang="en-US" altLang="ja-JP" sz="1625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kumimoji="1" lang="en-US" altLang="ja-JP" sz="1625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kumimoji="1" lang="en-US" altLang="ja-JP" sz="1625" dirty="0" smtClean="0">
                <a:solidFill>
                  <a:schemeClr val="bg1"/>
                </a:solidFill>
                <a:latin typeface="+mj-ea"/>
                <a:ea typeface="+mj-ea"/>
              </a:rPr>
              <a:t>       TEL086-426-3375</a:t>
            </a:r>
            <a:r>
              <a:rPr kumimoji="1" lang="ja-JP" altLang="en-US" sz="1625" dirty="0" smtClean="0">
                <a:solidFill>
                  <a:schemeClr val="bg1"/>
                </a:solidFill>
                <a:latin typeface="+mj-ea"/>
                <a:ea typeface="+mj-ea"/>
              </a:rPr>
              <a:t>　　　　　　　　　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発行：令和６年９月</a:t>
            </a:r>
            <a:endParaRPr kumimoji="1" lang="en-US" altLang="ja-JP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2422799" y="8378603"/>
            <a:ext cx="3151619" cy="1154112"/>
          </a:xfrm>
          <a:prstGeom prst="wedgeEllipseCallout">
            <a:avLst>
              <a:gd name="adj1" fmla="val 61778"/>
              <a:gd name="adj2" fmla="val 1447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 smtClean="0"/>
              <a:t>堀貫線などの</a:t>
            </a:r>
            <a:r>
              <a:rPr kumimoji="1" lang="ja-JP" altLang="en-US" b="1" dirty="0" smtClean="0"/>
              <a:t>幹線道路</a:t>
            </a:r>
            <a:r>
              <a:rPr kumimoji="1" lang="ja-JP" altLang="en-US" sz="1400" b="1" dirty="0" smtClean="0"/>
              <a:t>を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b="1" dirty="0" smtClean="0"/>
              <a:t>通行</a:t>
            </a:r>
            <a:r>
              <a:rPr kumimoji="1" lang="ja-JP" altLang="en-US" sz="1400" b="1" dirty="0" smtClean="0"/>
              <a:t>してお越しください。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生活道路は通行をご遠慮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ください。</a:t>
            </a:r>
            <a:endParaRPr kumimoji="1" lang="ja-JP" altLang="en-US" sz="1400" b="1" dirty="0"/>
          </a:p>
        </p:txBody>
      </p:sp>
      <p:sp>
        <p:nvSpPr>
          <p:cNvPr id="22" name="右矢印 21"/>
          <p:cNvSpPr/>
          <p:nvPr/>
        </p:nvSpPr>
        <p:spPr>
          <a:xfrm>
            <a:off x="4921518" y="1666558"/>
            <a:ext cx="191694" cy="218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3705" y="597867"/>
            <a:ext cx="794866" cy="41115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018825" y="164339"/>
            <a:ext cx="67974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市民用</a:t>
            </a:r>
            <a:endParaRPr kumimoji="1" lang="ja-JP" altLang="en-US" sz="1200" dirty="0"/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3304" y="8586603"/>
            <a:ext cx="831415" cy="1259762"/>
          </a:xfrm>
          <a:prstGeom prst="rect">
            <a:avLst/>
          </a:prstGeom>
        </p:spPr>
      </p:pic>
      <p:sp>
        <p:nvSpPr>
          <p:cNvPr id="59" name="右矢印 58"/>
          <p:cNvSpPr/>
          <p:nvPr/>
        </p:nvSpPr>
        <p:spPr>
          <a:xfrm>
            <a:off x="4925640" y="2686443"/>
            <a:ext cx="191694" cy="218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239498" y="5119561"/>
            <a:ext cx="2319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堀貫線</a:t>
            </a:r>
            <a:endParaRPr kumimoji="1" lang="ja-JP" altLang="en-US" sz="1100" b="1" dirty="0"/>
          </a:p>
        </p:txBody>
      </p:sp>
      <p:sp>
        <p:nvSpPr>
          <p:cNvPr id="79" name="フリーフォーム 78"/>
          <p:cNvSpPr/>
          <p:nvPr/>
        </p:nvSpPr>
        <p:spPr>
          <a:xfrm>
            <a:off x="5059984" y="5202893"/>
            <a:ext cx="491768" cy="1567543"/>
          </a:xfrm>
          <a:custGeom>
            <a:avLst/>
            <a:gdLst>
              <a:gd name="connsiteX0" fmla="*/ 480955 w 491768"/>
              <a:gd name="connsiteY0" fmla="*/ 0 h 1567543"/>
              <a:gd name="connsiteX1" fmla="*/ 491003 w 491768"/>
              <a:gd name="connsiteY1" fmla="*/ 934497 h 1567543"/>
              <a:gd name="connsiteX2" fmla="*/ 485979 w 491768"/>
              <a:gd name="connsiteY2" fmla="*/ 1095271 h 1567543"/>
              <a:gd name="connsiteX3" fmla="*/ 445786 w 491768"/>
              <a:gd name="connsiteY3" fmla="*/ 1135464 h 1567543"/>
              <a:gd name="connsiteX4" fmla="*/ 360375 w 491768"/>
              <a:gd name="connsiteY4" fmla="*/ 1160585 h 1567543"/>
              <a:gd name="connsiteX5" fmla="*/ 43852 w 491768"/>
              <a:gd name="connsiteY5" fmla="*/ 1185706 h 1567543"/>
              <a:gd name="connsiteX6" fmla="*/ 3658 w 491768"/>
              <a:gd name="connsiteY6" fmla="*/ 1220875 h 1567543"/>
              <a:gd name="connsiteX7" fmla="*/ 8682 w 491768"/>
              <a:gd name="connsiteY7" fmla="*/ 1361552 h 1567543"/>
              <a:gd name="connsiteX8" fmla="*/ 63948 w 491768"/>
              <a:gd name="connsiteY8" fmla="*/ 1567543 h 156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768" h="1567543">
                <a:moveTo>
                  <a:pt x="480955" y="0"/>
                </a:moveTo>
                <a:cubicBezTo>
                  <a:pt x="485560" y="375976"/>
                  <a:pt x="490166" y="751952"/>
                  <a:pt x="491003" y="934497"/>
                </a:cubicBezTo>
                <a:cubicBezTo>
                  <a:pt x="491840" y="1117042"/>
                  <a:pt x="493515" y="1061777"/>
                  <a:pt x="485979" y="1095271"/>
                </a:cubicBezTo>
                <a:cubicBezTo>
                  <a:pt x="478443" y="1128765"/>
                  <a:pt x="466720" y="1124578"/>
                  <a:pt x="445786" y="1135464"/>
                </a:cubicBezTo>
                <a:cubicBezTo>
                  <a:pt x="424852" y="1146350"/>
                  <a:pt x="427364" y="1152211"/>
                  <a:pt x="360375" y="1160585"/>
                </a:cubicBezTo>
                <a:cubicBezTo>
                  <a:pt x="293386" y="1168959"/>
                  <a:pt x="103305" y="1175658"/>
                  <a:pt x="43852" y="1185706"/>
                </a:cubicBezTo>
                <a:cubicBezTo>
                  <a:pt x="-15601" y="1195754"/>
                  <a:pt x="9520" y="1191567"/>
                  <a:pt x="3658" y="1220875"/>
                </a:cubicBezTo>
                <a:cubicBezTo>
                  <a:pt x="-2204" y="1250183"/>
                  <a:pt x="-1366" y="1303774"/>
                  <a:pt x="8682" y="1361552"/>
                </a:cubicBezTo>
                <a:cubicBezTo>
                  <a:pt x="18730" y="1419330"/>
                  <a:pt x="41339" y="1493436"/>
                  <a:pt x="63948" y="1567543"/>
                </a:cubicBezTo>
              </a:path>
            </a:pathLst>
          </a:custGeom>
          <a:noFill/>
          <a:ln w="4127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234</Words>
  <Application>Microsoft Office PowerPoint</Application>
  <PresentationFormat>A4 210 x 297 mm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家庭ごみの持込先が変わります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資源ごみの日が 　　　　変わります</dc:title>
  <dc:creator>妹尾　英樹</dc:creator>
  <cp:lastModifiedBy>妹尾　英樹</cp:lastModifiedBy>
  <cp:revision>141</cp:revision>
  <cp:lastPrinted>2024-08-30T05:37:28Z</cp:lastPrinted>
  <dcterms:created xsi:type="dcterms:W3CDTF">2021-10-25T05:57:43Z</dcterms:created>
  <dcterms:modified xsi:type="dcterms:W3CDTF">2024-09-09T04:09:07Z</dcterms:modified>
</cp:coreProperties>
</file>