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0AE0C-0848-4C43-B93E-49FB34AAD41C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050C-87A2-454C-920C-523F0A634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52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97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41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9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95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73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9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9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7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10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62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36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B129-57A6-4027-BEB7-59ACA4819EA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8DD8C-AEDA-4397-B29E-09B89A2E3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7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/>
          <p:cNvGrpSpPr/>
          <p:nvPr/>
        </p:nvGrpSpPr>
        <p:grpSpPr>
          <a:xfrm>
            <a:off x="-84662" y="-915245"/>
            <a:ext cx="8839249" cy="13239599"/>
            <a:chOff x="-177619" y="-3333599"/>
            <a:chExt cx="8839249" cy="13239599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1692368" y="5343096"/>
              <a:ext cx="590643" cy="672683"/>
              <a:chOff x="5066991" y="5501447"/>
              <a:chExt cx="515817" cy="571395"/>
            </a:xfrm>
          </p:grpSpPr>
          <p:sp>
            <p:nvSpPr>
              <p:cNvPr id="66" name="正方形/長方形 65"/>
              <p:cNvSpPr/>
              <p:nvPr/>
            </p:nvSpPr>
            <p:spPr>
              <a:xfrm rot="5400000">
                <a:off x="5292063" y="5782098"/>
                <a:ext cx="515537" cy="659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5066991" y="5501447"/>
                <a:ext cx="515537" cy="6595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-98049" y="-3333599"/>
              <a:ext cx="8759679" cy="13239599"/>
              <a:chOff x="-4" y="-3647033"/>
              <a:chExt cx="8766161" cy="13553032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DB4F8E3F-442D-4FB2-B78B-945F6D14C7DE}"/>
                  </a:ext>
                </a:extLst>
              </p:cNvPr>
              <p:cNvSpPr/>
              <p:nvPr/>
            </p:nvSpPr>
            <p:spPr>
              <a:xfrm>
                <a:off x="-4" y="-157668"/>
                <a:ext cx="6857999" cy="100636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86" name="図 8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80969" y="-3647033"/>
                <a:ext cx="7385188" cy="9887480"/>
              </a:xfrm>
              <a:prstGeom prst="rect">
                <a:avLst/>
              </a:prstGeom>
            </p:spPr>
          </p:pic>
          <p:sp>
            <p:nvSpPr>
              <p:cNvPr id="7" name="テキスト ボックス 6"/>
              <p:cNvSpPr txBox="1"/>
              <p:nvPr/>
            </p:nvSpPr>
            <p:spPr>
              <a:xfrm>
                <a:off x="2223214" y="1273474"/>
                <a:ext cx="3722532" cy="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/>
                  <a:t>（現）倉敷西部清掃工場 </a:t>
                </a:r>
                <a:endParaRPr kumimoji="1" lang="ja-JP" altLang="en-US" sz="1200" b="1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1870633" y="1539977"/>
                <a:ext cx="3446329" cy="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b="1" dirty="0" smtClean="0"/>
                  <a:t>（現）玉島環境ｾﾝﾀｰ </a:t>
                </a:r>
                <a:endParaRPr kumimoji="1" lang="ja-JP" altLang="en-US" sz="1200" b="1" dirty="0"/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 rot="16200000">
                <a:off x="6145659" y="2665266"/>
                <a:ext cx="646331" cy="27699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1000" b="1" dirty="0">
                    <a:solidFill>
                      <a:srgbClr val="0070C0"/>
                    </a:solidFill>
                  </a:rPr>
                  <a:t>高梁</a:t>
                </a:r>
                <a:r>
                  <a:rPr kumimoji="1" lang="ja-JP" altLang="en-US" sz="1000" b="1" dirty="0" smtClean="0">
                    <a:solidFill>
                      <a:srgbClr val="0070C0"/>
                    </a:solidFill>
                  </a:rPr>
                  <a:t>川</a:t>
                </a:r>
                <a:endParaRPr kumimoji="1" lang="ja-JP" altLang="en-US" sz="1000" b="1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48" name="グループ化 47"/>
              <p:cNvGrpSpPr/>
              <p:nvPr/>
            </p:nvGrpSpPr>
            <p:grpSpPr>
              <a:xfrm>
                <a:off x="4200110" y="903144"/>
                <a:ext cx="2973788" cy="302126"/>
                <a:chOff x="3824949" y="858325"/>
                <a:chExt cx="2973788" cy="302126"/>
              </a:xfrm>
            </p:grpSpPr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3824949" y="858325"/>
                  <a:ext cx="29737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900" dirty="0" smtClean="0"/>
                    <a:t>玉島支所</a:t>
                  </a:r>
                  <a:endParaRPr kumimoji="1" lang="ja-JP" altLang="en-US" sz="900" dirty="0"/>
                </a:p>
              </p:txBody>
            </p:sp>
            <p:sp>
              <p:nvSpPr>
                <p:cNvPr id="12" name="楕円 11"/>
                <p:cNvSpPr/>
                <p:nvPr/>
              </p:nvSpPr>
              <p:spPr>
                <a:xfrm>
                  <a:off x="4118305" y="1062228"/>
                  <a:ext cx="102937" cy="9822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7" name="楕円 26"/>
              <p:cNvSpPr/>
              <p:nvPr/>
            </p:nvSpPr>
            <p:spPr>
              <a:xfrm>
                <a:off x="5226914" y="853923"/>
                <a:ext cx="102937" cy="9822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9" name="直線コネクタ 28"/>
              <p:cNvCxnSpPr/>
              <p:nvPr/>
            </p:nvCxnSpPr>
            <p:spPr>
              <a:xfrm flipV="1">
                <a:off x="5236162" y="860459"/>
                <a:ext cx="60108" cy="8392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5271061" y="786553"/>
                <a:ext cx="29737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玉島警察署</a:t>
                </a:r>
                <a:endParaRPr kumimoji="1" lang="ja-JP" altLang="en-US" sz="900" dirty="0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 rot="19341304">
                <a:off x="1962494" y="160946"/>
                <a:ext cx="29737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山陽本線</a:t>
                </a:r>
                <a:endParaRPr kumimoji="1" lang="en-US" altLang="ja-JP" sz="900" dirty="0" smtClean="0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 rot="20944295">
                <a:off x="1675440" y="542076"/>
                <a:ext cx="29737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/>
                  <a:t>新幹線</a:t>
                </a:r>
                <a:endParaRPr kumimoji="1" lang="en-US" altLang="ja-JP" sz="900" dirty="0" smtClean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5621373" y="1848589"/>
                <a:ext cx="2973788" cy="267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 smtClean="0"/>
                  <a:t>水玉ﾌﾞﾘｯｼﾞﾗｲﾝ</a:t>
                </a:r>
                <a:endParaRPr kumimoji="1" lang="ja-JP" altLang="en-US" sz="1100" b="1" dirty="0"/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 rot="21363980">
                <a:off x="5593645" y="3351464"/>
                <a:ext cx="2973788" cy="267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 smtClean="0"/>
                  <a:t>倉敷みなと大橋</a:t>
                </a:r>
                <a:endParaRPr kumimoji="1" lang="ja-JP" altLang="en-US" sz="1100" b="1" dirty="0"/>
              </a:p>
            </p:txBody>
          </p:sp>
          <p:cxnSp>
            <p:nvCxnSpPr>
              <p:cNvPr id="49" name="直線コネクタ 48"/>
              <p:cNvCxnSpPr/>
              <p:nvPr/>
            </p:nvCxnSpPr>
            <p:spPr>
              <a:xfrm>
                <a:off x="5248997" y="875414"/>
                <a:ext cx="72787" cy="694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flipV="1">
                <a:off x="4986007" y="4267694"/>
                <a:ext cx="1075421" cy="14829"/>
              </a:xfrm>
              <a:prstGeom prst="line">
                <a:avLst/>
              </a:prstGeom>
              <a:ln w="31750">
                <a:solidFill>
                  <a:schemeClr val="accent4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 flipH="1" flipV="1">
                <a:off x="3119066" y="2582032"/>
                <a:ext cx="2476152" cy="162202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 flipV="1">
                <a:off x="3136120" y="5111134"/>
                <a:ext cx="2465988" cy="107605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グループ化 73"/>
              <p:cNvGrpSpPr/>
              <p:nvPr/>
            </p:nvGrpSpPr>
            <p:grpSpPr>
              <a:xfrm>
                <a:off x="6038425" y="5565320"/>
                <a:ext cx="472606" cy="492590"/>
                <a:chOff x="6136088" y="409169"/>
                <a:chExt cx="472606" cy="492590"/>
              </a:xfrm>
            </p:grpSpPr>
            <p:sp>
              <p:nvSpPr>
                <p:cNvPr id="71" name="楕円 70"/>
                <p:cNvSpPr/>
                <p:nvPr/>
              </p:nvSpPr>
              <p:spPr>
                <a:xfrm>
                  <a:off x="6136088" y="409688"/>
                  <a:ext cx="472606" cy="492071"/>
                </a:xfrm>
                <a:prstGeom prst="ellips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二等辺三角形 71"/>
                <p:cNvSpPr/>
                <p:nvPr/>
              </p:nvSpPr>
              <p:spPr>
                <a:xfrm>
                  <a:off x="6256663" y="409169"/>
                  <a:ext cx="240000" cy="443681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3" name="テキスト ボックス 72"/>
              <p:cNvSpPr txBox="1"/>
              <p:nvPr/>
            </p:nvSpPr>
            <p:spPr>
              <a:xfrm>
                <a:off x="6107838" y="5228278"/>
                <a:ext cx="333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N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フローチャート: 他ページ結合子 76"/>
              <p:cNvSpPr/>
              <p:nvPr/>
            </p:nvSpPr>
            <p:spPr>
              <a:xfrm>
                <a:off x="5114717" y="1063588"/>
                <a:ext cx="267501" cy="157187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en-US" altLang="ja-JP" sz="800" dirty="0" smtClean="0"/>
                  <a:t>429</a:t>
                </a:r>
                <a:endParaRPr kumimoji="1" lang="ja-JP" altLang="en-US" sz="800" dirty="0"/>
              </a:p>
            </p:txBody>
          </p:sp>
          <p:sp>
            <p:nvSpPr>
              <p:cNvPr id="83" name="正方形/長方形 82"/>
              <p:cNvSpPr/>
              <p:nvPr/>
            </p:nvSpPr>
            <p:spPr>
              <a:xfrm>
                <a:off x="4895885" y="4209895"/>
                <a:ext cx="706223" cy="8926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3380499" y="3061960"/>
                <a:ext cx="2973788" cy="267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100" b="1" dirty="0" smtClean="0"/>
                  <a:t>玉島大橋</a:t>
                </a:r>
                <a:endParaRPr kumimoji="1" lang="ja-JP" altLang="en-US" sz="1100" b="1" dirty="0"/>
              </a:p>
            </p:txBody>
          </p:sp>
        </p:grpSp>
        <p:grpSp>
          <p:nvGrpSpPr>
            <p:cNvPr id="6" name="グループ化 5"/>
            <p:cNvGrpSpPr/>
            <p:nvPr/>
          </p:nvGrpSpPr>
          <p:grpSpPr>
            <a:xfrm>
              <a:off x="-177619" y="364262"/>
              <a:ext cx="4854805" cy="5919784"/>
              <a:chOff x="-5297128" y="918131"/>
              <a:chExt cx="4423857" cy="5458064"/>
            </a:xfrm>
          </p:grpSpPr>
          <p:pic>
            <p:nvPicPr>
              <p:cNvPr id="68" name="図 6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297128" y="918131"/>
                <a:ext cx="4423857" cy="5458064"/>
              </a:xfrm>
              <a:prstGeom prst="rect">
                <a:avLst/>
              </a:prstGeom>
            </p:spPr>
          </p:pic>
          <p:sp>
            <p:nvSpPr>
              <p:cNvPr id="69" name="テキスト ボックス 68"/>
              <p:cNvSpPr txBox="1"/>
              <p:nvPr/>
            </p:nvSpPr>
            <p:spPr>
              <a:xfrm>
                <a:off x="-4171573" y="3985385"/>
                <a:ext cx="15907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>
                    <a:solidFill>
                      <a:srgbClr val="00B050"/>
                    </a:solidFill>
                  </a:rPr>
                  <a:t>玉島の森</a:t>
                </a:r>
                <a:endParaRPr kumimoji="1" lang="ja-JP" alt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-4252882" y="5523550"/>
                <a:ext cx="29715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b="1" dirty="0" smtClean="0">
                    <a:solidFill>
                      <a:schemeClr val="bg1"/>
                    </a:solidFill>
                  </a:rPr>
                  <a:t>（新）</a:t>
                </a:r>
                <a:endParaRPr kumimoji="1" lang="en-US" altLang="ja-JP" sz="800" b="1" dirty="0" smtClean="0">
                  <a:solidFill>
                    <a:schemeClr val="bg1"/>
                  </a:solidFill>
                </a:endParaRPr>
              </a:p>
              <a:p>
                <a:r>
                  <a:rPr kumimoji="1" lang="ja-JP" altLang="en-US" sz="800" b="1" dirty="0" smtClean="0">
                    <a:solidFill>
                      <a:schemeClr val="bg1"/>
                    </a:solidFill>
                  </a:rPr>
                  <a:t>倉敷西部</a:t>
                </a:r>
                <a:endParaRPr kumimoji="1" lang="en-US" altLang="ja-JP" sz="800" b="1" dirty="0" smtClean="0">
                  <a:solidFill>
                    <a:schemeClr val="bg1"/>
                  </a:solidFill>
                </a:endParaRPr>
              </a:p>
              <a:p>
                <a:r>
                  <a:rPr kumimoji="1" lang="ja-JP" altLang="en-US" sz="800" b="1" dirty="0" smtClean="0">
                    <a:solidFill>
                      <a:schemeClr val="bg1"/>
                    </a:solidFill>
                  </a:rPr>
                  <a:t>ｸﾘｰﾝｾﾝﾀｰ</a:t>
                </a:r>
                <a:endParaRPr kumimoji="1" lang="ja-JP" altLang="en-US" sz="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-4804216" y="3119090"/>
                <a:ext cx="822638" cy="3405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chemeClr val="bg1"/>
                    </a:solidFill>
                  </a:rPr>
                  <a:t>拡大図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正方形/長方形 75"/>
              <p:cNvSpPr/>
              <p:nvPr/>
            </p:nvSpPr>
            <p:spPr>
              <a:xfrm>
                <a:off x="-4222842" y="4660468"/>
                <a:ext cx="1768601" cy="713933"/>
              </a:xfrm>
              <a:prstGeom prst="rect">
                <a:avLst/>
              </a:prstGeom>
              <a:no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-4037806" y="4894907"/>
                <a:ext cx="177015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玉島下水処理場</a:t>
                </a:r>
                <a:endParaRPr kumimoji="1" lang="ja-JP" altLang="en-US" sz="16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81" name="グループ化 80"/>
              <p:cNvGrpSpPr/>
              <p:nvPr/>
            </p:nvGrpSpPr>
            <p:grpSpPr>
              <a:xfrm>
                <a:off x="-3742376" y="5388573"/>
                <a:ext cx="526167" cy="605638"/>
                <a:chOff x="-670032" y="5832912"/>
                <a:chExt cx="526167" cy="605638"/>
              </a:xfrm>
            </p:grpSpPr>
            <p:sp>
              <p:nvSpPr>
                <p:cNvPr id="84" name="正方形/長方形 83"/>
                <p:cNvSpPr/>
                <p:nvPr/>
              </p:nvSpPr>
              <p:spPr>
                <a:xfrm rot="5400000">
                  <a:off x="-464327" y="6118088"/>
                  <a:ext cx="575252" cy="6567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/>
                <p:cNvSpPr/>
                <p:nvPr/>
              </p:nvSpPr>
              <p:spPr>
                <a:xfrm>
                  <a:off x="-670032" y="5832912"/>
                  <a:ext cx="515537" cy="65952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7" name="屈折矢印 86"/>
              <p:cNvSpPr/>
              <p:nvPr/>
            </p:nvSpPr>
            <p:spPr>
              <a:xfrm rot="10800000" flipH="1" flipV="1">
                <a:off x="-4607433" y="5821847"/>
                <a:ext cx="1414538" cy="291286"/>
              </a:xfrm>
              <a:prstGeom prst="bentUpArrow">
                <a:avLst>
                  <a:gd name="adj1" fmla="val 27074"/>
                  <a:gd name="adj2" fmla="val 29045"/>
                  <a:gd name="adj3" fmla="val 43990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平行四辺形 87"/>
              <p:cNvSpPr/>
              <p:nvPr/>
            </p:nvSpPr>
            <p:spPr>
              <a:xfrm>
                <a:off x="-4646237" y="5153991"/>
                <a:ext cx="134712" cy="954739"/>
              </a:xfrm>
              <a:prstGeom prst="parallelogram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-4644718" y="6038931"/>
                <a:ext cx="403328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2" name="テキスト ボックス 101"/>
            <p:cNvSpPr txBox="1"/>
            <p:nvPr/>
          </p:nvSpPr>
          <p:spPr>
            <a:xfrm>
              <a:off x="1478463" y="5351593"/>
              <a:ext cx="29715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（新）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>
                  <a:solidFill>
                    <a:schemeClr val="bg1"/>
                  </a:solidFill>
                </a:rPr>
                <a:t>玉島環境</a:t>
              </a:r>
              <a:endParaRPr kumimoji="1" lang="en-US" altLang="ja-JP" sz="800" b="1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ｾﾝﾀｰ</a:t>
              </a:r>
              <a:endParaRPr kumimoji="1" lang="ja-JP" altLang="en-US" sz="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944978" y="4877929"/>
              <a:ext cx="503124" cy="846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550" b="1" dirty="0" smtClean="0">
                  <a:solidFill>
                    <a:schemeClr val="accent2">
                      <a:lumMod val="75000"/>
                    </a:schemeClr>
                  </a:solidFill>
                </a:rPr>
                <a:t>玉島下水処理場</a:t>
              </a:r>
              <a:endParaRPr kumimoji="1" lang="ja-JP" altLang="en-US" sz="55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920657" y="4791975"/>
              <a:ext cx="527739" cy="220038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4948617" y="4599731"/>
              <a:ext cx="468000" cy="1384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ja-JP" altLang="en-US" sz="900" b="1" dirty="0" smtClean="0">
                  <a:solidFill>
                    <a:schemeClr val="accent6"/>
                  </a:solidFill>
                </a:rPr>
                <a:t>玉島の森</a:t>
              </a:r>
              <a:endParaRPr kumimoji="1" lang="ja-JP" altLang="en-US" sz="900" b="1" dirty="0">
                <a:solidFill>
                  <a:schemeClr val="accent6"/>
                </a:solidFill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5049781" y="5031377"/>
              <a:ext cx="720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119803" y="5025399"/>
              <a:ext cx="0" cy="1130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テキスト ボックス 104"/>
            <p:cNvSpPr txBox="1"/>
            <p:nvPr/>
          </p:nvSpPr>
          <p:spPr>
            <a:xfrm>
              <a:off x="1757126" y="5840324"/>
              <a:ext cx="29715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b="1" dirty="0" smtClean="0">
                  <a:solidFill>
                    <a:schemeClr val="bg1"/>
                  </a:solidFill>
                </a:rPr>
                <a:t>入口</a:t>
              </a:r>
              <a:endParaRPr kumimoji="1" lang="ja-JP" altLang="en-US" sz="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38DD8C8-1F72-4621-9FBB-ED1AAA81C069}"/>
              </a:ext>
            </a:extLst>
          </p:cNvPr>
          <p:cNvSpPr/>
          <p:nvPr/>
        </p:nvSpPr>
        <p:spPr>
          <a:xfrm>
            <a:off x="278555" y="8911042"/>
            <a:ext cx="6300889" cy="877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301B89E-B13E-4F53-AEAB-1F7DEBD126ED}"/>
              </a:ext>
            </a:extLst>
          </p:cNvPr>
          <p:cNvSpPr txBox="1"/>
          <p:nvPr/>
        </p:nvSpPr>
        <p:spPr>
          <a:xfrm>
            <a:off x="381287" y="8956645"/>
            <a:ext cx="5670571" cy="842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25" dirty="0">
                <a:solidFill>
                  <a:schemeClr val="bg1"/>
                </a:solidFill>
              </a:rPr>
              <a:t>（お問い合わせ先）</a:t>
            </a:r>
            <a:endParaRPr kumimoji="1" lang="en-US" altLang="ja-JP" sz="1625" dirty="0">
              <a:solidFill>
                <a:schemeClr val="bg1"/>
              </a:solidFill>
            </a:endParaRPr>
          </a:p>
          <a:p>
            <a:r>
              <a:rPr kumimoji="1" lang="ja-JP" altLang="en-US" sz="1625" dirty="0">
                <a:solidFill>
                  <a:schemeClr val="bg1"/>
                </a:solidFill>
              </a:rPr>
              <a:t>倉敷市</a:t>
            </a:r>
            <a:r>
              <a:rPr kumimoji="1" lang="ja-JP" altLang="en-US" sz="1625" dirty="0" smtClean="0">
                <a:solidFill>
                  <a:schemeClr val="bg1"/>
                </a:solidFill>
              </a:rPr>
              <a:t>一般</a:t>
            </a:r>
            <a:r>
              <a:rPr kumimoji="1" lang="ja-JP" altLang="en-US" sz="1625" dirty="0">
                <a:solidFill>
                  <a:schemeClr val="bg1"/>
                </a:solidFill>
              </a:rPr>
              <a:t>廃棄物対策課　</a:t>
            </a:r>
            <a:r>
              <a:rPr kumimoji="1" lang="ja-JP" altLang="en-US" sz="1625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kumimoji="1" lang="ja-JP" altLang="en-US" sz="1625" dirty="0" smtClean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endParaRPr kumimoji="1" lang="en-US" altLang="ja-JP" sz="1625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kumimoji="1" lang="en-US" altLang="ja-JP" sz="1625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kumimoji="1" lang="en-US" altLang="ja-JP" sz="1625" dirty="0" smtClean="0">
                <a:solidFill>
                  <a:schemeClr val="bg1"/>
                </a:solidFill>
                <a:latin typeface="+mj-ea"/>
                <a:ea typeface="+mj-ea"/>
              </a:rPr>
              <a:t>       TEL086-426-3375</a:t>
            </a:r>
            <a:r>
              <a:rPr kumimoji="1" lang="ja-JP" altLang="en-US" sz="1625" dirty="0" smtClean="0">
                <a:solidFill>
                  <a:schemeClr val="bg1"/>
                </a:solidFill>
                <a:latin typeface="+mj-ea"/>
                <a:ea typeface="+mj-ea"/>
              </a:rPr>
              <a:t>　　　　　　</a:t>
            </a:r>
            <a:r>
              <a:rPr kumimoji="1" lang="ja-JP" altLang="en-US" sz="1625" smtClean="0">
                <a:solidFill>
                  <a:schemeClr val="bg1"/>
                </a:solidFill>
                <a:latin typeface="+mj-ea"/>
                <a:ea typeface="+mj-ea"/>
              </a:rPr>
              <a:t>　　</a:t>
            </a:r>
            <a:r>
              <a:rPr kumimoji="1" lang="ja-JP" altLang="en-US" sz="1400" smtClean="0">
                <a:solidFill>
                  <a:schemeClr val="bg1"/>
                </a:solidFill>
                <a:latin typeface="+mj-ea"/>
                <a:ea typeface="+mj-ea"/>
              </a:rPr>
              <a:t>発行：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令和６年９月</a:t>
            </a:r>
            <a:endParaRPr kumimoji="1" lang="en-US" altLang="ja-JP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2451862" y="8239291"/>
            <a:ext cx="3186222" cy="1275090"/>
          </a:xfrm>
          <a:prstGeom prst="wedgeEllipseCallout">
            <a:avLst>
              <a:gd name="adj1" fmla="val 53605"/>
              <a:gd name="adj2" fmla="val 331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堀貫線などの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幹線道路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を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通行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してお越しください。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上記灰色の道路や生活道路は通行をご遠慮ください！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2964" y="1021998"/>
            <a:ext cx="794866" cy="411154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3304" y="8586603"/>
            <a:ext cx="831415" cy="1259762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5232605" y="5078101"/>
            <a:ext cx="2319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堀貫線</a:t>
            </a:r>
            <a:endParaRPr kumimoji="1" lang="ja-JP" altLang="en-US" sz="1100" b="1" dirty="0"/>
          </a:p>
        </p:txBody>
      </p: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48C2404-5B6E-4371-9E3E-0CBCBAF5C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77" y="505031"/>
            <a:ext cx="6268154" cy="653081"/>
          </a:xfrm>
        </p:spPr>
        <p:txBody>
          <a:bodyPr>
            <a:normAutofit/>
          </a:bodyPr>
          <a:lstStyle/>
          <a:p>
            <a:pPr algn="l"/>
            <a:r>
              <a:rPr lang="ja-JP" altLang="en-US" sz="3600" b="1" dirty="0" smtClean="0">
                <a:latin typeface="+mn-ea"/>
                <a:ea typeface="+mn-ea"/>
              </a:rPr>
              <a:t>事業ごみ</a:t>
            </a:r>
            <a:r>
              <a:rPr lang="ja-JP" altLang="en-US" sz="3200" b="1" dirty="0" smtClean="0">
                <a:latin typeface="+mn-ea"/>
                <a:ea typeface="+mn-ea"/>
              </a:rPr>
              <a:t>の搬入先が変わります</a:t>
            </a:r>
            <a:endParaRPr lang="ja-JP" altLang="en-US" sz="3200" b="1" dirty="0">
              <a:latin typeface="+mn-ea"/>
              <a:ea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771202" y="276060"/>
            <a:ext cx="93764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事業者用</a:t>
            </a:r>
            <a:endParaRPr kumimoji="1" lang="ja-JP" altLang="en-US" sz="1400" dirty="0"/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92542950-CE02-4957-94F4-5B5E2299D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128149"/>
              </p:ext>
            </p:extLst>
          </p:nvPr>
        </p:nvGraphicFramePr>
        <p:xfrm>
          <a:off x="295587" y="1452836"/>
          <a:ext cx="6301763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988">
                  <a:extLst>
                    <a:ext uri="{9D8B030D-6E8A-4147-A177-3AD203B41FA5}">
                      <a16:colId xmlns:a16="http://schemas.microsoft.com/office/drawing/2014/main" val="2064363200"/>
                    </a:ext>
                  </a:extLst>
                </a:gridCol>
                <a:gridCol w="1634297">
                  <a:extLst>
                    <a:ext uri="{9D8B030D-6E8A-4147-A177-3AD203B41FA5}">
                      <a16:colId xmlns:a16="http://schemas.microsoft.com/office/drawing/2014/main" val="1947728873"/>
                    </a:ext>
                  </a:extLst>
                </a:gridCol>
                <a:gridCol w="1594300">
                  <a:extLst>
                    <a:ext uri="{9D8B030D-6E8A-4147-A177-3AD203B41FA5}">
                      <a16:colId xmlns:a16="http://schemas.microsoft.com/office/drawing/2014/main" val="896728176"/>
                    </a:ext>
                  </a:extLst>
                </a:gridCol>
                <a:gridCol w="1619178">
                  <a:extLst>
                    <a:ext uri="{9D8B030D-6E8A-4147-A177-3AD203B41FA5}">
                      <a16:colId xmlns:a16="http://schemas.microsoft.com/office/drawing/2014/main" val="764275317"/>
                    </a:ext>
                  </a:extLst>
                </a:gridCol>
              </a:tblGrid>
              <a:tr h="26171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変更日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ごみ種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事業ごみ）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現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施設名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新</a:t>
                      </a:r>
                      <a:r>
                        <a:rPr kumimoji="1" lang="en-US" altLang="ja-JP" sz="120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施設名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536891"/>
                  </a:ext>
                </a:extLst>
              </a:tr>
              <a:tr h="45799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年</a:t>
                      </a:r>
                      <a:endParaRPr kumimoji="1" lang="en-US" altLang="ja-JP" sz="1400" b="1" dirty="0" smtClean="0">
                        <a:latin typeface="Arial Black" panose="020B0A04020102020204" pitchFamily="34" charset="0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2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日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(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)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～</a:t>
                      </a:r>
                      <a:endParaRPr kumimoji="1" lang="ja-JP" altLang="en-US" sz="1400" b="1" dirty="0">
                        <a:latin typeface="Arial Black" panose="020B0A04020102020204" pitchFamily="34" charset="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燃やせるごみ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倉敷西部清掃工場</a:t>
                      </a:r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（玉島道越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888-1)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倉敷西部ｸﾘｰﾝｾﾝﾀｰ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（玉島乙島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8255-49)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678410"/>
                  </a:ext>
                </a:extLst>
              </a:tr>
              <a:tr h="6033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7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年</a:t>
                      </a:r>
                      <a:endParaRPr kumimoji="1" lang="en-US" altLang="ja-JP" sz="1400" b="1" dirty="0" smtClean="0">
                        <a:latin typeface="Arial Black" panose="020B0A04020102020204" pitchFamily="34" charset="0"/>
                        <a:ea typeface="+mn-ea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3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月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1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日</a:t>
                      </a:r>
                      <a:r>
                        <a:rPr kumimoji="1" lang="en-US" altLang="ja-JP" sz="1400" b="1" dirty="0" smtClean="0">
                          <a:latin typeface="Arial Black" panose="020B0A04020102020204" pitchFamily="34" charset="0"/>
                          <a:ea typeface="+mn-ea"/>
                        </a:rPr>
                        <a:t>(</a:t>
                      </a:r>
                      <a:r>
                        <a:rPr kumimoji="1" lang="ja-JP" altLang="en-US" sz="1400" b="1" smtClean="0">
                          <a:latin typeface="Arial Black" panose="020B0A04020102020204" pitchFamily="34" charset="0"/>
                          <a:ea typeface="+mn-ea"/>
                        </a:rPr>
                        <a:t>土</a:t>
                      </a:r>
                      <a:r>
                        <a:rPr kumimoji="1" lang="en-US" altLang="ja-JP" sz="1400" b="1" smtClean="0">
                          <a:latin typeface="Arial Black" panose="020B0A04020102020204" pitchFamily="34" charset="0"/>
                          <a:ea typeface="+mn-ea"/>
                        </a:rPr>
                        <a:t>)</a:t>
                      </a:r>
                      <a:r>
                        <a:rPr kumimoji="1" lang="ja-JP" altLang="en-US" sz="1400" b="1" dirty="0" smtClean="0">
                          <a:latin typeface="Arial Black" panose="020B0A04020102020204" pitchFamily="34" charset="0"/>
                          <a:ea typeface="+mn-ea"/>
                        </a:rPr>
                        <a:t>～</a:t>
                      </a:r>
                      <a:endParaRPr kumimoji="1" lang="ja-JP" altLang="en-US" sz="1400" b="1" dirty="0">
                        <a:latin typeface="Arial Black" panose="020B0A04020102020204" pitchFamily="34" charset="0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5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埋立ごみ</a:t>
                      </a:r>
                      <a:endParaRPr kumimoji="1" lang="en-US" altLang="ja-JP" sz="135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非感染性医療廃棄物、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ｱﾊﾟｰﾄ・ﾏﾝｼｮﾝ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収集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東部埋立事業所</a:t>
                      </a:r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（粗大ごみ処理場）</a:t>
                      </a:r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（二子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1917-4)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047415"/>
                  </a:ext>
                </a:extLst>
              </a:tr>
            </a:tbl>
          </a:graphicData>
        </a:graphic>
      </p:graphicFrame>
      <p:sp>
        <p:nvSpPr>
          <p:cNvPr id="92" name="テキスト ボックス 91"/>
          <p:cNvSpPr txBox="1"/>
          <p:nvPr/>
        </p:nvSpPr>
        <p:spPr>
          <a:xfrm>
            <a:off x="456234" y="2957973"/>
            <a:ext cx="635814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0" b="1" dirty="0"/>
              <a:t>※</a:t>
            </a:r>
            <a:r>
              <a:rPr kumimoji="1" lang="ja-JP" altLang="en-US" sz="1300" b="1" dirty="0" smtClean="0"/>
              <a:t>玉島環境ｾﾝﾀｰも、令和</a:t>
            </a:r>
            <a:r>
              <a:rPr kumimoji="1" lang="en-US" altLang="ja-JP" sz="1300" b="1" dirty="0" smtClean="0"/>
              <a:t>7</a:t>
            </a:r>
            <a:r>
              <a:rPr kumimoji="1" lang="ja-JP" altLang="en-US" sz="1300" b="1" dirty="0" smtClean="0"/>
              <a:t>年</a:t>
            </a:r>
            <a:r>
              <a:rPr kumimoji="1" lang="en-US" altLang="ja-JP" sz="1300" b="1" dirty="0" smtClean="0"/>
              <a:t>4</a:t>
            </a:r>
            <a:r>
              <a:rPr kumimoji="1" lang="ja-JP" altLang="en-US" sz="1300" b="1" dirty="0" smtClean="0"/>
              <a:t>月</a:t>
            </a:r>
            <a:r>
              <a:rPr kumimoji="1" lang="en-US" altLang="ja-JP" sz="1300" b="1" dirty="0" smtClean="0"/>
              <a:t>1</a:t>
            </a:r>
            <a:r>
              <a:rPr kumimoji="1" lang="ja-JP" altLang="en-US" sz="1300" b="1" dirty="0" smtClean="0"/>
              <a:t>日から</a:t>
            </a:r>
            <a:r>
              <a:rPr kumimoji="1" lang="en-US" altLang="ja-JP" sz="1300" b="1" dirty="0" smtClean="0"/>
              <a:t>(</a:t>
            </a:r>
            <a:r>
              <a:rPr kumimoji="1" lang="ja-JP" altLang="en-US" sz="1300" b="1" dirty="0" smtClean="0"/>
              <a:t>新</a:t>
            </a:r>
            <a:r>
              <a:rPr kumimoji="1" lang="en-US" altLang="ja-JP" sz="1300" b="1" dirty="0" smtClean="0"/>
              <a:t>)</a:t>
            </a:r>
            <a:r>
              <a:rPr kumimoji="1" lang="ja-JP" altLang="en-US" sz="1300" b="1" dirty="0" smtClean="0"/>
              <a:t>倉敷西部ｸﾘｰﾝｾﾝﾀｰの隣へ移転します。</a:t>
            </a:r>
            <a:endParaRPr kumimoji="1" lang="en-US" altLang="ja-JP" sz="1300" b="1" dirty="0" smtClean="0"/>
          </a:p>
        </p:txBody>
      </p:sp>
      <p:grpSp>
        <p:nvGrpSpPr>
          <p:cNvPr id="93" name="グループ化 92"/>
          <p:cNvGrpSpPr/>
          <p:nvPr/>
        </p:nvGrpSpPr>
        <p:grpSpPr>
          <a:xfrm>
            <a:off x="4665150" y="1826181"/>
            <a:ext cx="427300" cy="613498"/>
            <a:chOff x="4666453" y="7179552"/>
            <a:chExt cx="427300" cy="613498"/>
          </a:xfrm>
        </p:grpSpPr>
        <p:sp>
          <p:nvSpPr>
            <p:cNvPr id="94" name="右矢印 93"/>
            <p:cNvSpPr/>
            <p:nvPr/>
          </p:nvSpPr>
          <p:spPr>
            <a:xfrm>
              <a:off x="4895500" y="7422819"/>
              <a:ext cx="198253" cy="2165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4743262" y="7179552"/>
              <a:ext cx="108000" cy="117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4666453" y="7661688"/>
              <a:ext cx="190251" cy="1313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/>
            <p:cNvSpPr/>
            <p:nvPr/>
          </p:nvSpPr>
          <p:spPr>
            <a:xfrm rot="5400000">
              <a:off x="4600182" y="7436853"/>
              <a:ext cx="612000" cy="989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3856458" y="4397771"/>
            <a:ext cx="1502846" cy="1899950"/>
            <a:chOff x="3100115" y="4390534"/>
            <a:chExt cx="1789385" cy="2302366"/>
          </a:xfrm>
        </p:grpSpPr>
        <p:sp>
          <p:nvSpPr>
            <p:cNvPr id="99" name="フリーフォーム 98"/>
            <p:cNvSpPr/>
            <p:nvPr/>
          </p:nvSpPr>
          <p:spPr>
            <a:xfrm>
              <a:off x="3100115" y="4390534"/>
              <a:ext cx="1789385" cy="2233205"/>
            </a:xfrm>
            <a:custGeom>
              <a:avLst/>
              <a:gdLst>
                <a:gd name="connsiteX0" fmla="*/ 1789385 w 1789385"/>
                <a:gd name="connsiteY0" fmla="*/ 1991216 h 2233205"/>
                <a:gd name="connsiteX1" fmla="*/ 1414735 w 1789385"/>
                <a:gd name="connsiteY1" fmla="*/ 2029316 h 2233205"/>
                <a:gd name="connsiteX2" fmla="*/ 1249635 w 1789385"/>
                <a:gd name="connsiteY2" fmla="*/ 2143616 h 2233205"/>
                <a:gd name="connsiteX3" fmla="*/ 1052785 w 1789385"/>
                <a:gd name="connsiteY3" fmla="*/ 2232516 h 2233205"/>
                <a:gd name="connsiteX4" fmla="*/ 843235 w 1789385"/>
                <a:gd name="connsiteY4" fmla="*/ 2181716 h 2233205"/>
                <a:gd name="connsiteX5" fmla="*/ 722585 w 1789385"/>
                <a:gd name="connsiteY5" fmla="*/ 2124566 h 2233205"/>
                <a:gd name="connsiteX6" fmla="*/ 633685 w 1789385"/>
                <a:gd name="connsiteY6" fmla="*/ 2092816 h 2233205"/>
                <a:gd name="connsiteX7" fmla="*/ 506685 w 1789385"/>
                <a:gd name="connsiteY7" fmla="*/ 2080116 h 2233205"/>
                <a:gd name="connsiteX8" fmla="*/ 411435 w 1789385"/>
                <a:gd name="connsiteY8" fmla="*/ 2111866 h 2233205"/>
                <a:gd name="connsiteX9" fmla="*/ 252685 w 1789385"/>
                <a:gd name="connsiteY9" fmla="*/ 2118216 h 2233205"/>
                <a:gd name="connsiteX10" fmla="*/ 227285 w 1789385"/>
                <a:gd name="connsiteY10" fmla="*/ 1953116 h 2233205"/>
                <a:gd name="connsiteX11" fmla="*/ 176485 w 1789385"/>
                <a:gd name="connsiteY11" fmla="*/ 1851516 h 2233205"/>
                <a:gd name="connsiteX12" fmla="*/ 93935 w 1789385"/>
                <a:gd name="connsiteY12" fmla="*/ 1768966 h 2233205"/>
                <a:gd name="connsiteX13" fmla="*/ 30435 w 1789385"/>
                <a:gd name="connsiteY13" fmla="*/ 1654666 h 2233205"/>
                <a:gd name="connsiteX14" fmla="*/ 11385 w 1789385"/>
                <a:gd name="connsiteY14" fmla="*/ 1584816 h 2233205"/>
                <a:gd name="connsiteX15" fmla="*/ 5035 w 1789385"/>
                <a:gd name="connsiteY15" fmla="*/ 1407016 h 2233205"/>
                <a:gd name="connsiteX16" fmla="*/ 87585 w 1789385"/>
                <a:gd name="connsiteY16" fmla="*/ 1203816 h 2233205"/>
                <a:gd name="connsiteX17" fmla="*/ 157435 w 1789385"/>
                <a:gd name="connsiteY17" fmla="*/ 1095866 h 2233205"/>
                <a:gd name="connsiteX18" fmla="*/ 214585 w 1789385"/>
                <a:gd name="connsiteY18" fmla="*/ 968866 h 2233205"/>
                <a:gd name="connsiteX19" fmla="*/ 182835 w 1789385"/>
                <a:gd name="connsiteY19" fmla="*/ 841866 h 2233205"/>
                <a:gd name="connsiteX20" fmla="*/ 405085 w 1789385"/>
                <a:gd name="connsiteY20" fmla="*/ 251316 h 2233205"/>
                <a:gd name="connsiteX21" fmla="*/ 398735 w 1789385"/>
                <a:gd name="connsiteY21" fmla="*/ 137016 h 2233205"/>
                <a:gd name="connsiteX22" fmla="*/ 398735 w 1789385"/>
                <a:gd name="connsiteY22" fmla="*/ 60816 h 2233205"/>
                <a:gd name="connsiteX23" fmla="*/ 493985 w 1789385"/>
                <a:gd name="connsiteY23" fmla="*/ 3666 h 2233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89385" h="2233205">
                  <a:moveTo>
                    <a:pt x="1789385" y="1991216"/>
                  </a:moveTo>
                  <a:cubicBezTo>
                    <a:pt x="1647039" y="1997566"/>
                    <a:pt x="1504693" y="2003916"/>
                    <a:pt x="1414735" y="2029316"/>
                  </a:cubicBezTo>
                  <a:cubicBezTo>
                    <a:pt x="1324777" y="2054716"/>
                    <a:pt x="1309960" y="2109749"/>
                    <a:pt x="1249635" y="2143616"/>
                  </a:cubicBezTo>
                  <a:cubicBezTo>
                    <a:pt x="1189310" y="2177483"/>
                    <a:pt x="1120518" y="2226166"/>
                    <a:pt x="1052785" y="2232516"/>
                  </a:cubicBezTo>
                  <a:cubicBezTo>
                    <a:pt x="985052" y="2238866"/>
                    <a:pt x="898268" y="2199708"/>
                    <a:pt x="843235" y="2181716"/>
                  </a:cubicBezTo>
                  <a:cubicBezTo>
                    <a:pt x="788202" y="2163724"/>
                    <a:pt x="757510" y="2139383"/>
                    <a:pt x="722585" y="2124566"/>
                  </a:cubicBezTo>
                  <a:cubicBezTo>
                    <a:pt x="687660" y="2109749"/>
                    <a:pt x="669668" y="2100224"/>
                    <a:pt x="633685" y="2092816"/>
                  </a:cubicBezTo>
                  <a:cubicBezTo>
                    <a:pt x="597702" y="2085408"/>
                    <a:pt x="543727" y="2076941"/>
                    <a:pt x="506685" y="2080116"/>
                  </a:cubicBezTo>
                  <a:cubicBezTo>
                    <a:pt x="469643" y="2083291"/>
                    <a:pt x="453768" y="2105516"/>
                    <a:pt x="411435" y="2111866"/>
                  </a:cubicBezTo>
                  <a:cubicBezTo>
                    <a:pt x="369102" y="2118216"/>
                    <a:pt x="283377" y="2144674"/>
                    <a:pt x="252685" y="2118216"/>
                  </a:cubicBezTo>
                  <a:cubicBezTo>
                    <a:pt x="221993" y="2091758"/>
                    <a:pt x="239985" y="1997566"/>
                    <a:pt x="227285" y="1953116"/>
                  </a:cubicBezTo>
                  <a:cubicBezTo>
                    <a:pt x="214585" y="1908666"/>
                    <a:pt x="198710" y="1882208"/>
                    <a:pt x="176485" y="1851516"/>
                  </a:cubicBezTo>
                  <a:cubicBezTo>
                    <a:pt x="154260" y="1820824"/>
                    <a:pt x="118277" y="1801774"/>
                    <a:pt x="93935" y="1768966"/>
                  </a:cubicBezTo>
                  <a:cubicBezTo>
                    <a:pt x="69593" y="1736158"/>
                    <a:pt x="44193" y="1685358"/>
                    <a:pt x="30435" y="1654666"/>
                  </a:cubicBezTo>
                  <a:cubicBezTo>
                    <a:pt x="16677" y="1623974"/>
                    <a:pt x="15618" y="1626091"/>
                    <a:pt x="11385" y="1584816"/>
                  </a:cubicBezTo>
                  <a:cubicBezTo>
                    <a:pt x="7152" y="1543541"/>
                    <a:pt x="-7665" y="1470516"/>
                    <a:pt x="5035" y="1407016"/>
                  </a:cubicBezTo>
                  <a:cubicBezTo>
                    <a:pt x="17735" y="1343516"/>
                    <a:pt x="62185" y="1255674"/>
                    <a:pt x="87585" y="1203816"/>
                  </a:cubicBezTo>
                  <a:cubicBezTo>
                    <a:pt x="112985" y="1151958"/>
                    <a:pt x="136268" y="1135024"/>
                    <a:pt x="157435" y="1095866"/>
                  </a:cubicBezTo>
                  <a:cubicBezTo>
                    <a:pt x="178602" y="1056708"/>
                    <a:pt x="210352" y="1011199"/>
                    <a:pt x="214585" y="968866"/>
                  </a:cubicBezTo>
                  <a:cubicBezTo>
                    <a:pt x="218818" y="926533"/>
                    <a:pt x="151085" y="961458"/>
                    <a:pt x="182835" y="841866"/>
                  </a:cubicBezTo>
                  <a:cubicBezTo>
                    <a:pt x="214585" y="722274"/>
                    <a:pt x="369102" y="368791"/>
                    <a:pt x="405085" y="251316"/>
                  </a:cubicBezTo>
                  <a:cubicBezTo>
                    <a:pt x="441068" y="133841"/>
                    <a:pt x="399793" y="168766"/>
                    <a:pt x="398735" y="137016"/>
                  </a:cubicBezTo>
                  <a:cubicBezTo>
                    <a:pt x="397677" y="105266"/>
                    <a:pt x="382860" y="83041"/>
                    <a:pt x="398735" y="60816"/>
                  </a:cubicBezTo>
                  <a:cubicBezTo>
                    <a:pt x="414610" y="38591"/>
                    <a:pt x="416727" y="-14326"/>
                    <a:pt x="493985" y="3666"/>
                  </a:cubicBezTo>
                </a:path>
              </a:pathLst>
            </a:custGeom>
            <a:noFill/>
            <a:ln w="412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 99"/>
            <p:cNvSpPr/>
            <p:nvPr/>
          </p:nvSpPr>
          <p:spPr>
            <a:xfrm>
              <a:off x="3778250" y="6178550"/>
              <a:ext cx="82889" cy="349250"/>
            </a:xfrm>
            <a:custGeom>
              <a:avLst/>
              <a:gdLst>
                <a:gd name="connsiteX0" fmla="*/ 0 w 82889"/>
                <a:gd name="connsiteY0" fmla="*/ 0 h 349250"/>
                <a:gd name="connsiteX1" fmla="*/ 31750 w 82889"/>
                <a:gd name="connsiteY1" fmla="*/ 101600 h 349250"/>
                <a:gd name="connsiteX2" fmla="*/ 63500 w 82889"/>
                <a:gd name="connsiteY2" fmla="*/ 184150 h 349250"/>
                <a:gd name="connsiteX3" fmla="*/ 82550 w 82889"/>
                <a:gd name="connsiteY3" fmla="*/ 279400 h 349250"/>
                <a:gd name="connsiteX4" fmla="*/ 76200 w 82889"/>
                <a:gd name="connsiteY4" fmla="*/ 323850 h 349250"/>
                <a:gd name="connsiteX5" fmla="*/ 76200 w 82889"/>
                <a:gd name="connsiteY5" fmla="*/ 349250 h 3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889" h="349250">
                  <a:moveTo>
                    <a:pt x="0" y="0"/>
                  </a:moveTo>
                  <a:cubicBezTo>
                    <a:pt x="10583" y="35454"/>
                    <a:pt x="21167" y="70908"/>
                    <a:pt x="31750" y="101600"/>
                  </a:cubicBezTo>
                  <a:cubicBezTo>
                    <a:pt x="42333" y="132292"/>
                    <a:pt x="55033" y="154517"/>
                    <a:pt x="63500" y="184150"/>
                  </a:cubicBezTo>
                  <a:cubicBezTo>
                    <a:pt x="71967" y="213783"/>
                    <a:pt x="80433" y="256117"/>
                    <a:pt x="82550" y="279400"/>
                  </a:cubicBezTo>
                  <a:cubicBezTo>
                    <a:pt x="84667" y="302683"/>
                    <a:pt x="76200" y="323850"/>
                    <a:pt x="76200" y="323850"/>
                  </a:cubicBezTo>
                  <a:cubicBezTo>
                    <a:pt x="75142" y="335492"/>
                    <a:pt x="75671" y="342371"/>
                    <a:pt x="76200" y="349250"/>
                  </a:cubicBezTo>
                </a:path>
              </a:pathLst>
            </a:custGeom>
            <a:noFill/>
            <a:ln w="412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 100"/>
            <p:cNvSpPr/>
            <p:nvPr/>
          </p:nvSpPr>
          <p:spPr>
            <a:xfrm>
              <a:off x="4337050" y="6565900"/>
              <a:ext cx="38100" cy="127000"/>
            </a:xfrm>
            <a:custGeom>
              <a:avLst/>
              <a:gdLst>
                <a:gd name="connsiteX0" fmla="*/ 0 w 38100"/>
                <a:gd name="connsiteY0" fmla="*/ 0 h 127000"/>
                <a:gd name="connsiteX1" fmla="*/ 38100 w 38100"/>
                <a:gd name="connsiteY1" fmla="*/ 127000 h 12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100" h="127000">
                  <a:moveTo>
                    <a:pt x="0" y="0"/>
                  </a:moveTo>
                  <a:lnTo>
                    <a:pt x="38100" y="127000"/>
                  </a:lnTo>
                </a:path>
              </a:pathLst>
            </a:custGeom>
            <a:noFill/>
            <a:ln w="412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3" name="直線矢印コネクタ 22"/>
          <p:cNvCxnSpPr>
            <a:endCxn id="99" idx="9"/>
          </p:cNvCxnSpPr>
          <p:nvPr/>
        </p:nvCxnSpPr>
        <p:spPr>
          <a:xfrm flipV="1">
            <a:off x="3856458" y="6145757"/>
            <a:ext cx="212222" cy="2112921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010845" y="4351113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976353" y="4556485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12387" y="4694613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850345" y="4855097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847748" y="5029229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755022" y="5200467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683375" y="5376215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718788" y="5674159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852604" y="5836724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974099" y="5977282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4281000" y="5809732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179521" y="5952552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365712" y="6024801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520927" y="6062987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734909" y="6107703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4757968" y="5951972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911357" y="5890231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076627" y="5829642"/>
            <a:ext cx="338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  <a:endParaRPr kumimoji="1" lang="ja-JP" altLang="en-US" sz="1400" b="1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 rot="1109800">
            <a:off x="4040941" y="4667757"/>
            <a:ext cx="2319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/>
              <a:t>県道玉島港線</a:t>
            </a:r>
            <a:endParaRPr kumimoji="1" lang="ja-JP" altLang="en-US" sz="1050" b="1" dirty="0"/>
          </a:p>
        </p:txBody>
      </p:sp>
      <p:sp>
        <p:nvSpPr>
          <p:cNvPr id="20" name="フリーフォーム 19"/>
          <p:cNvSpPr/>
          <p:nvPr/>
        </p:nvSpPr>
        <p:spPr>
          <a:xfrm>
            <a:off x="5080806" y="5164851"/>
            <a:ext cx="491768" cy="1567543"/>
          </a:xfrm>
          <a:custGeom>
            <a:avLst/>
            <a:gdLst>
              <a:gd name="connsiteX0" fmla="*/ 480955 w 491768"/>
              <a:gd name="connsiteY0" fmla="*/ 0 h 1567543"/>
              <a:gd name="connsiteX1" fmla="*/ 491003 w 491768"/>
              <a:gd name="connsiteY1" fmla="*/ 934497 h 1567543"/>
              <a:gd name="connsiteX2" fmla="*/ 485979 w 491768"/>
              <a:gd name="connsiteY2" fmla="*/ 1095271 h 1567543"/>
              <a:gd name="connsiteX3" fmla="*/ 445786 w 491768"/>
              <a:gd name="connsiteY3" fmla="*/ 1135464 h 1567543"/>
              <a:gd name="connsiteX4" fmla="*/ 360375 w 491768"/>
              <a:gd name="connsiteY4" fmla="*/ 1160585 h 1567543"/>
              <a:gd name="connsiteX5" fmla="*/ 43852 w 491768"/>
              <a:gd name="connsiteY5" fmla="*/ 1185706 h 1567543"/>
              <a:gd name="connsiteX6" fmla="*/ 3658 w 491768"/>
              <a:gd name="connsiteY6" fmla="*/ 1220875 h 1567543"/>
              <a:gd name="connsiteX7" fmla="*/ 8682 w 491768"/>
              <a:gd name="connsiteY7" fmla="*/ 1361552 h 1567543"/>
              <a:gd name="connsiteX8" fmla="*/ 63948 w 491768"/>
              <a:gd name="connsiteY8" fmla="*/ 1567543 h 156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1768" h="1567543">
                <a:moveTo>
                  <a:pt x="480955" y="0"/>
                </a:moveTo>
                <a:cubicBezTo>
                  <a:pt x="485560" y="375976"/>
                  <a:pt x="490166" y="751952"/>
                  <a:pt x="491003" y="934497"/>
                </a:cubicBezTo>
                <a:cubicBezTo>
                  <a:pt x="491840" y="1117042"/>
                  <a:pt x="493515" y="1061777"/>
                  <a:pt x="485979" y="1095271"/>
                </a:cubicBezTo>
                <a:cubicBezTo>
                  <a:pt x="478443" y="1128765"/>
                  <a:pt x="466720" y="1124578"/>
                  <a:pt x="445786" y="1135464"/>
                </a:cubicBezTo>
                <a:cubicBezTo>
                  <a:pt x="424852" y="1146350"/>
                  <a:pt x="427364" y="1152211"/>
                  <a:pt x="360375" y="1160585"/>
                </a:cubicBezTo>
                <a:cubicBezTo>
                  <a:pt x="293386" y="1168959"/>
                  <a:pt x="103305" y="1175658"/>
                  <a:pt x="43852" y="1185706"/>
                </a:cubicBezTo>
                <a:cubicBezTo>
                  <a:pt x="-15601" y="1195754"/>
                  <a:pt x="9520" y="1191567"/>
                  <a:pt x="3658" y="1220875"/>
                </a:cubicBezTo>
                <a:cubicBezTo>
                  <a:pt x="-2204" y="1250183"/>
                  <a:pt x="-1366" y="1303774"/>
                  <a:pt x="8682" y="1361552"/>
                </a:cubicBezTo>
                <a:cubicBezTo>
                  <a:pt x="18730" y="1419330"/>
                  <a:pt x="41339" y="1493436"/>
                  <a:pt x="63948" y="1567543"/>
                </a:cubicBezTo>
              </a:path>
            </a:pathLst>
          </a:custGeom>
          <a:noFill/>
          <a:ln w="41275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1472</TotalTime>
  <Words>249</Words>
  <Application>Microsoft Office PowerPoint</Application>
  <PresentationFormat>A4 210 x 297 mm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事業ごみの搬入先が変わります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資源ごみの日が 　　　　変わります</dc:title>
  <dc:creator>妹尾　英樹</dc:creator>
  <cp:lastModifiedBy>妹尾　英樹</cp:lastModifiedBy>
  <cp:revision>147</cp:revision>
  <cp:lastPrinted>2024-08-27T05:41:06Z</cp:lastPrinted>
  <dcterms:created xsi:type="dcterms:W3CDTF">2021-10-25T05:57:43Z</dcterms:created>
  <dcterms:modified xsi:type="dcterms:W3CDTF">2024-08-29T04:39:59Z</dcterms:modified>
</cp:coreProperties>
</file>