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0" r:id="rId2"/>
  </p:sldIdLst>
  <p:sldSz cx="7559675" cy="10691813"/>
  <p:notesSz cx="9939338" cy="6807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E4E7"/>
    <a:srgbClr val="A8D3D8"/>
    <a:srgbClr val="ACE4EA"/>
    <a:srgbClr val="839874"/>
    <a:srgbClr val="91A383"/>
    <a:srgbClr val="F3A59F"/>
    <a:srgbClr val="F5B6B1"/>
    <a:srgbClr val="EF867E"/>
    <a:srgbClr val="F2D1CC"/>
    <a:srgbClr val="F8C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183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148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3633-DD47-D4FA-7D69-DE57ECD81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27B11-9E6B-BF89-CD92-AD46D4DCA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3C3860-70D6-896B-BBFB-262DBDAE25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3896" tIns="41948" rIns="83896" bIns="41948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FCE0B-2EC7-EA4E-0DF9-A5CBDE81FB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3896" tIns="41948" rIns="83896" bIns="4194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23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DA9F7-B5F0-ED7B-58FF-281027442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365AA0-452E-F830-4523-2B52FC8BC7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025" t="26704" r="2267" b="29423"/>
          <a:stretch>
            <a:fillRect/>
          </a:stretch>
        </p:blipFill>
        <p:spPr>
          <a:xfrm>
            <a:off x="-7156" y="1245404"/>
            <a:ext cx="3805322" cy="3638613"/>
          </a:xfrm>
          <a:prstGeom prst="rect">
            <a:avLst/>
          </a:prstGeom>
        </p:spPr>
      </p:pic>
      <p:pic>
        <p:nvPicPr>
          <p:cNvPr id="32" name="コンテンツ プレースホルダー 5">
            <a:extLst>
              <a:ext uri="{FF2B5EF4-FFF2-40B4-BE49-F238E27FC236}">
                <a16:creationId xmlns:a16="http://schemas.microsoft.com/office/drawing/2014/main" id="{AD0A009C-7078-056D-B309-144249E9C3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018" t="5824" r="204" b="-22138"/>
          <a:stretch>
            <a:fillRect/>
          </a:stretch>
        </p:blipFill>
        <p:spPr>
          <a:xfrm>
            <a:off x="3778892" y="1235979"/>
            <a:ext cx="3897053" cy="3950637"/>
          </a:xfrm>
          <a:prstGeom prst="rect">
            <a:avLst/>
          </a:prstGeom>
        </p:spPr>
      </p:pic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A665F8E2-C37A-F9BF-F12B-27608053E471}"/>
              </a:ext>
            </a:extLst>
          </p:cNvPr>
          <p:cNvGrpSpPr/>
          <p:nvPr/>
        </p:nvGrpSpPr>
        <p:grpSpPr>
          <a:xfrm>
            <a:off x="305799" y="8678795"/>
            <a:ext cx="6956962" cy="954044"/>
            <a:chOff x="-2188982" y="5011859"/>
            <a:chExt cx="6956962" cy="954044"/>
          </a:xfrm>
        </p:grpSpPr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79012702-C89F-0A9B-5167-BAF62C36B666}"/>
                </a:ext>
              </a:extLst>
            </p:cNvPr>
            <p:cNvSpPr/>
            <p:nvPr/>
          </p:nvSpPr>
          <p:spPr>
            <a:xfrm>
              <a:off x="-2026056" y="5017895"/>
              <a:ext cx="6794036" cy="948008"/>
            </a:xfrm>
            <a:prstGeom prst="roundRect">
              <a:avLst>
                <a:gd name="adj" fmla="val 7231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" name="矢印: 五方向 76">
              <a:extLst>
                <a:ext uri="{FF2B5EF4-FFF2-40B4-BE49-F238E27FC236}">
                  <a16:creationId xmlns:a16="http://schemas.microsoft.com/office/drawing/2014/main" id="{273369C8-74CC-D63E-5CEA-BE052B0741D3}"/>
                </a:ext>
              </a:extLst>
            </p:cNvPr>
            <p:cNvSpPr/>
            <p:nvPr/>
          </p:nvSpPr>
          <p:spPr>
            <a:xfrm>
              <a:off x="-2188982" y="5011859"/>
              <a:ext cx="1092546" cy="948008"/>
            </a:xfrm>
            <a:prstGeom prst="homePlate">
              <a:avLst>
                <a:gd name="adj" fmla="val 1645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B16190-39CC-28DD-E503-86D27C2570B4}"/>
              </a:ext>
            </a:extLst>
          </p:cNvPr>
          <p:cNvSpPr/>
          <p:nvPr/>
        </p:nvSpPr>
        <p:spPr>
          <a:xfrm>
            <a:off x="3778565" y="4432980"/>
            <a:ext cx="3863942" cy="767619"/>
          </a:xfrm>
          <a:prstGeom prst="rect">
            <a:avLst/>
          </a:prstGeom>
          <a:solidFill>
            <a:srgbClr val="F2D1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4222B87-3C2E-1CB5-672F-116E1950C311}"/>
              </a:ext>
            </a:extLst>
          </p:cNvPr>
          <p:cNvSpPr/>
          <p:nvPr/>
        </p:nvSpPr>
        <p:spPr>
          <a:xfrm>
            <a:off x="-80085" y="4432980"/>
            <a:ext cx="3863942" cy="767619"/>
          </a:xfrm>
          <a:prstGeom prst="rect">
            <a:avLst/>
          </a:prstGeom>
          <a:solidFill>
            <a:srgbClr val="C9E4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8" name="Image 6" descr="preencoded.png">
            <a:extLst>
              <a:ext uri="{FF2B5EF4-FFF2-40B4-BE49-F238E27FC236}">
                <a16:creationId xmlns:a16="http://schemas.microsoft.com/office/drawing/2014/main" id="{1C0E27ED-9960-88A8-7D00-3E371AE4402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9000"/>
          </a:blip>
          <a:stretch>
            <a:fillRect/>
          </a:stretch>
        </p:blipFill>
        <p:spPr>
          <a:xfrm>
            <a:off x="-146514" y="9807788"/>
            <a:ext cx="7833067" cy="1020343"/>
          </a:xfrm>
          <a:prstGeom prst="rect">
            <a:avLst/>
          </a:prstGeom>
        </p:spPr>
      </p:pic>
      <p:pic>
        <p:nvPicPr>
          <p:cNvPr id="13" name="Image 11" descr="preencoded.png">
            <a:extLst>
              <a:ext uri="{FF2B5EF4-FFF2-40B4-BE49-F238E27FC236}">
                <a16:creationId xmlns:a16="http://schemas.microsoft.com/office/drawing/2014/main" id="{365695EA-E457-81FC-EEEB-4350DC59BE3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9000"/>
          </a:blip>
          <a:stretch>
            <a:fillRect/>
          </a:stretch>
        </p:blipFill>
        <p:spPr>
          <a:xfrm>
            <a:off x="191663" y="9985795"/>
            <a:ext cx="480739" cy="480739"/>
          </a:xfrm>
          <a:prstGeom prst="rect">
            <a:avLst/>
          </a:prstGeom>
        </p:spPr>
      </p:pic>
      <p:pic>
        <p:nvPicPr>
          <p:cNvPr id="14" name="Image 12" descr="preencoded.png">
            <a:extLst>
              <a:ext uri="{FF2B5EF4-FFF2-40B4-BE49-F238E27FC236}">
                <a16:creationId xmlns:a16="http://schemas.microsoft.com/office/drawing/2014/main" id="{981497C5-114B-33B7-25A6-6B168BA12E4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99000"/>
          </a:blip>
          <a:stretch>
            <a:fillRect/>
          </a:stretch>
        </p:blipFill>
        <p:spPr>
          <a:xfrm>
            <a:off x="3565048" y="9984455"/>
            <a:ext cx="10823" cy="472597"/>
          </a:xfrm>
          <a:prstGeom prst="rect">
            <a:avLst/>
          </a:prstGeom>
        </p:spPr>
      </p:pic>
      <p:pic>
        <p:nvPicPr>
          <p:cNvPr id="15" name="Image 13" descr="preencoded.png">
            <a:extLst>
              <a:ext uri="{FF2B5EF4-FFF2-40B4-BE49-F238E27FC236}">
                <a16:creationId xmlns:a16="http://schemas.microsoft.com/office/drawing/2014/main" id="{B72B500B-853F-C767-54B1-C060E8B27E95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9000"/>
          </a:blip>
          <a:stretch>
            <a:fillRect/>
          </a:stretch>
        </p:blipFill>
        <p:spPr>
          <a:xfrm>
            <a:off x="5118073" y="8992753"/>
            <a:ext cx="88367" cy="222309"/>
          </a:xfrm>
          <a:prstGeom prst="rect">
            <a:avLst/>
          </a:prstGeom>
        </p:spPr>
      </p:pic>
      <p:sp>
        <p:nvSpPr>
          <p:cNvPr id="20" name="Text 2">
            <a:extLst>
              <a:ext uri="{FF2B5EF4-FFF2-40B4-BE49-F238E27FC236}">
                <a16:creationId xmlns:a16="http://schemas.microsoft.com/office/drawing/2014/main" id="{4AE36A55-A9A0-11DA-3B19-B3EA0D8B929D}"/>
              </a:ext>
            </a:extLst>
          </p:cNvPr>
          <p:cNvSpPr txBox="1"/>
          <p:nvPr/>
        </p:nvSpPr>
        <p:spPr>
          <a:xfrm>
            <a:off x="856059" y="6992729"/>
            <a:ext cx="2790174" cy="7594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4984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10</a:t>
            </a:r>
            <a:r>
              <a:rPr lang="en-US" sz="1875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月</a:t>
            </a:r>
            <a:r>
              <a:rPr lang="en-US" sz="4984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17</a:t>
            </a:r>
            <a:r>
              <a:rPr lang="en-US" sz="1875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日(</a:t>
            </a:r>
            <a:r>
              <a:rPr lang="ja-JP" altLang="en-US" sz="1875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土</a:t>
            </a:r>
            <a:r>
              <a:rPr lang="en-US" sz="1875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)</a:t>
            </a:r>
            <a:endParaRPr lang="en-US" sz="4984" dirty="0">
              <a:solidFill>
                <a:srgbClr val="5B5959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553DC02A-9909-4B1B-6792-8C32C7E2F354}"/>
              </a:ext>
            </a:extLst>
          </p:cNvPr>
          <p:cNvSpPr txBox="1"/>
          <p:nvPr/>
        </p:nvSpPr>
        <p:spPr>
          <a:xfrm>
            <a:off x="910644" y="7694373"/>
            <a:ext cx="2359995" cy="227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altLang="ja-JP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13</a:t>
            </a:r>
            <a:r>
              <a:rPr lang="en-US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：</a:t>
            </a:r>
            <a:r>
              <a:rPr lang="en-US" altLang="ja-JP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3</a:t>
            </a:r>
            <a:r>
              <a:rPr lang="en-US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0〜</a:t>
            </a:r>
            <a:r>
              <a:rPr lang="en-US" altLang="ja-JP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16</a:t>
            </a:r>
            <a:r>
              <a:rPr lang="en-US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：</a:t>
            </a:r>
            <a:r>
              <a:rPr lang="en-US" altLang="ja-JP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3</a:t>
            </a:r>
            <a:r>
              <a:rPr lang="en-US" sz="1495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0</a:t>
            </a:r>
            <a:endParaRPr lang="en-US" sz="1495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Text 4">
            <a:extLst>
              <a:ext uri="{FF2B5EF4-FFF2-40B4-BE49-F238E27FC236}">
                <a16:creationId xmlns:a16="http://schemas.microsoft.com/office/drawing/2014/main" id="{F0D3AD7A-2AFB-4FD3-B098-6725461555E7}"/>
              </a:ext>
            </a:extLst>
          </p:cNvPr>
          <p:cNvSpPr txBox="1"/>
          <p:nvPr/>
        </p:nvSpPr>
        <p:spPr>
          <a:xfrm>
            <a:off x="4077062" y="7079070"/>
            <a:ext cx="3302514" cy="791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ja-JP" altLang="en-US" sz="2592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ウィズアップくらしき</a:t>
            </a:r>
            <a:endParaRPr lang="en-US" altLang="ja-JP" sz="2592" b="1" dirty="0">
              <a:solidFill>
                <a:srgbClr val="595757">
                  <a:alpha val="99000"/>
                </a:srgbClr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Noto Sans JP Bold" pitchFamily="34" charset="-120"/>
            </a:endParaRPr>
          </a:p>
          <a:p>
            <a:pPr marL="0" indent="0" algn="l">
              <a:lnSpc>
                <a:spcPct val="116000"/>
              </a:lnSpc>
              <a:buNone/>
            </a:pPr>
            <a:r>
              <a:rPr lang="ja-JP" altLang="en-US" sz="20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（天満屋倉敷店６階）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7B2F792A-7061-B6DA-D8DF-E5838F5F7479}"/>
              </a:ext>
            </a:extLst>
          </p:cNvPr>
          <p:cNvSpPr txBox="1"/>
          <p:nvPr/>
        </p:nvSpPr>
        <p:spPr>
          <a:xfrm>
            <a:off x="2428045" y="8142137"/>
            <a:ext cx="2488606" cy="274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ct val="116000"/>
              </a:lnSpc>
              <a:buNone/>
            </a:pPr>
            <a:r>
              <a:rPr lang="en-US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［定員/男女各20名］</a:t>
            </a:r>
            <a:endParaRPr 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3025534D-0828-28FE-2B6E-998C57711FC4}"/>
              </a:ext>
            </a:extLst>
          </p:cNvPr>
          <p:cNvSpPr txBox="1"/>
          <p:nvPr/>
        </p:nvSpPr>
        <p:spPr>
          <a:xfrm>
            <a:off x="1505202" y="8801615"/>
            <a:ext cx="3676398" cy="21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ja-JP" altLang="en-US" sz="1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公式サイトから</a:t>
            </a:r>
            <a:r>
              <a:rPr lang="en-US" sz="1400" b="1" dirty="0" err="1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お申し込みください</a:t>
            </a:r>
            <a:r>
              <a:rPr lang="en-US" sz="1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。</a:t>
            </a:r>
            <a:endParaRPr 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4" name="Text 16">
            <a:extLst>
              <a:ext uri="{FF2B5EF4-FFF2-40B4-BE49-F238E27FC236}">
                <a16:creationId xmlns:a16="http://schemas.microsoft.com/office/drawing/2014/main" id="{9DF2315A-D56C-10AC-916F-282B63DB8C9D}"/>
              </a:ext>
            </a:extLst>
          </p:cNvPr>
          <p:cNvSpPr txBox="1"/>
          <p:nvPr/>
        </p:nvSpPr>
        <p:spPr>
          <a:xfrm>
            <a:off x="4214534" y="9384012"/>
            <a:ext cx="2016000" cy="151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sz="997" dirty="0" err="1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申込締切</a:t>
            </a:r>
            <a:r>
              <a:rPr lang="ja-JP" alt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：</a:t>
            </a:r>
            <a:r>
              <a:rPr 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20</a:t>
            </a:r>
            <a:r>
              <a:rPr lang="en-US" altLang="ja-JP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26</a:t>
            </a:r>
            <a:r>
              <a:rPr 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年</a:t>
            </a:r>
            <a:r>
              <a:rPr lang="en-US" altLang="ja-JP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1</a:t>
            </a:r>
            <a:r>
              <a:rPr 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0月</a:t>
            </a:r>
            <a:r>
              <a:rPr lang="en-US" altLang="ja-JP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1</a:t>
            </a:r>
            <a:r>
              <a:rPr 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0</a:t>
            </a:r>
            <a:r>
              <a:rPr lang="ja-JP" alt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日</a:t>
            </a:r>
            <a:r>
              <a:rPr lang="en-US" altLang="ja-JP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(</a:t>
            </a:r>
            <a:r>
              <a:rPr lang="ja-JP" altLang="en-US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土</a:t>
            </a:r>
            <a:r>
              <a:rPr lang="en-US" altLang="ja-JP" sz="997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)</a:t>
            </a:r>
            <a:endParaRPr lang="en-US" sz="997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Text 18">
            <a:extLst>
              <a:ext uri="{FF2B5EF4-FFF2-40B4-BE49-F238E27FC236}">
                <a16:creationId xmlns:a16="http://schemas.microsoft.com/office/drawing/2014/main" id="{70D11DE0-E7A4-D796-9224-7EF5266EEC66}"/>
              </a:ext>
            </a:extLst>
          </p:cNvPr>
          <p:cNvSpPr txBox="1"/>
          <p:nvPr/>
        </p:nvSpPr>
        <p:spPr>
          <a:xfrm>
            <a:off x="827265" y="10005507"/>
            <a:ext cx="2490999" cy="2430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ja-JP" altLang="en-US" sz="1595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倉敷市企画経営室</a:t>
            </a:r>
            <a:endParaRPr lang="en-US" sz="1595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Text 19">
            <a:extLst>
              <a:ext uri="{FF2B5EF4-FFF2-40B4-BE49-F238E27FC236}">
                <a16:creationId xmlns:a16="http://schemas.microsoft.com/office/drawing/2014/main" id="{9A32455C-D7F7-1FBD-8D40-521548CC5CB0}"/>
              </a:ext>
            </a:extLst>
          </p:cNvPr>
          <p:cNvSpPr txBox="1"/>
          <p:nvPr/>
        </p:nvSpPr>
        <p:spPr>
          <a:xfrm>
            <a:off x="827497" y="10295210"/>
            <a:ext cx="2904017" cy="152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ja-JP" altLang="en-US" sz="1000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くらしき移住定住推進室　☎</a:t>
            </a:r>
            <a:r>
              <a:rPr lang="en-US" altLang="ja-JP" sz="1000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086-426-3153</a:t>
            </a:r>
            <a:endParaRPr lang="en-US" sz="1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8" name="Text 20">
            <a:extLst>
              <a:ext uri="{FF2B5EF4-FFF2-40B4-BE49-F238E27FC236}">
                <a16:creationId xmlns:a16="http://schemas.microsoft.com/office/drawing/2014/main" id="{92D13ADB-BB63-F3F5-137C-F15946077918}"/>
              </a:ext>
            </a:extLst>
          </p:cNvPr>
          <p:cNvSpPr txBox="1"/>
          <p:nvPr/>
        </p:nvSpPr>
        <p:spPr>
          <a:xfrm>
            <a:off x="3910004" y="10175367"/>
            <a:ext cx="3060337" cy="360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ja-JP" altLang="en-US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事務局：株式会社 </a:t>
            </a:r>
            <a:r>
              <a:rPr lang="en-US" altLang="ja-JP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e-lamp.</a:t>
            </a:r>
            <a:r>
              <a:rPr lang="ja-JP" altLang="en-US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☎</a:t>
            </a:r>
            <a:r>
              <a:rPr lang="en-US" altLang="ja-JP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070-8578-1727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marL="0" indent="0" algn="l">
              <a:lnSpc>
                <a:spcPct val="116000"/>
              </a:lnSpc>
              <a:buNone/>
            </a:pPr>
            <a:r>
              <a:rPr lang="ja-JP" altLang="en-US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メール：</a:t>
            </a:r>
            <a:r>
              <a:rPr lang="en-US" altLang="ja-JP" sz="1050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kurashiki.koimeguri@gmail.com</a:t>
            </a:r>
          </a:p>
        </p:txBody>
      </p:sp>
      <p:sp>
        <p:nvSpPr>
          <p:cNvPr id="39" name="Text 21">
            <a:extLst>
              <a:ext uri="{FF2B5EF4-FFF2-40B4-BE49-F238E27FC236}">
                <a16:creationId xmlns:a16="http://schemas.microsoft.com/office/drawing/2014/main" id="{439729CA-8FB7-77D7-D0AA-BDD3430111AC}"/>
              </a:ext>
            </a:extLst>
          </p:cNvPr>
          <p:cNvSpPr txBox="1"/>
          <p:nvPr/>
        </p:nvSpPr>
        <p:spPr>
          <a:xfrm>
            <a:off x="262630" y="10142648"/>
            <a:ext cx="338804" cy="152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sz="1000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主催</a:t>
            </a:r>
            <a:endParaRPr lang="en-US" sz="997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0" name="Text 22">
            <a:extLst>
              <a:ext uri="{FF2B5EF4-FFF2-40B4-BE49-F238E27FC236}">
                <a16:creationId xmlns:a16="http://schemas.microsoft.com/office/drawing/2014/main" id="{979F4F80-FE66-4EA4-B308-447C7838937E}"/>
              </a:ext>
            </a:extLst>
          </p:cNvPr>
          <p:cNvSpPr txBox="1"/>
          <p:nvPr/>
        </p:nvSpPr>
        <p:spPr>
          <a:xfrm>
            <a:off x="3910004" y="9945607"/>
            <a:ext cx="997122" cy="1811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196" b="1" dirty="0" err="1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お問合せ</a:t>
            </a:r>
            <a:r>
              <a:rPr lang="ja-JP" altLang="en-US" sz="1196" b="1" dirty="0">
                <a:solidFill>
                  <a:srgbClr val="FFFFFF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先</a:t>
            </a:r>
            <a:endParaRPr lang="en-US" sz="1196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6574C04-2BB0-59FB-0DA6-8744EAEEF344}"/>
              </a:ext>
            </a:extLst>
          </p:cNvPr>
          <p:cNvSpPr txBox="1"/>
          <p:nvPr/>
        </p:nvSpPr>
        <p:spPr>
          <a:xfrm>
            <a:off x="127080" y="5548326"/>
            <a:ext cx="36044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（株）</a:t>
            </a:r>
            <a:r>
              <a:rPr kumimoji="1" lang="en-US" altLang="ja-JP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e-lamp.</a:t>
            </a:r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執行役員として、倉敷市等の自治体婚活　</a:t>
            </a:r>
            <a:endParaRPr kumimoji="1"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イベントを企画運営する傍ら、ラジオパーソナリティ　</a:t>
            </a:r>
            <a:endParaRPr kumimoji="1"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05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と</a:t>
            </a:r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しても活躍中！　</a:t>
            </a:r>
            <a:endParaRPr kumimoji="1"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過去に、ロンブー田村淳氏の家庭教師も経験。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775D05B-477E-E84F-7722-BFD5CCE1865C}"/>
              </a:ext>
            </a:extLst>
          </p:cNvPr>
          <p:cNvSpPr txBox="1"/>
          <p:nvPr/>
        </p:nvSpPr>
        <p:spPr>
          <a:xfrm>
            <a:off x="3977438" y="5548326"/>
            <a:ext cx="35224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自身の「体験談」をもとに、テクニックを綴ったブログが人気となり、恋愛コンサルタントとして活躍中！</a:t>
            </a:r>
            <a:endParaRPr lang="en-US" altLang="ja-JP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lang="ja-JP" altLang="en-US" sz="105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雑誌やテレビ、ラジオなど出演多数。</a:t>
            </a:r>
            <a:endParaRPr kumimoji="1" lang="ja-JP" altLang="en-US" sz="105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7BDCC7F-87EE-23FE-5103-5A4BFC869BD4}"/>
              </a:ext>
            </a:extLst>
          </p:cNvPr>
          <p:cNvSpPr txBox="1"/>
          <p:nvPr/>
        </p:nvSpPr>
        <p:spPr>
          <a:xfrm>
            <a:off x="3779838" y="4524402"/>
            <a:ext cx="3779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あなたにピッタリの</a:t>
            </a:r>
            <a:endParaRPr kumimoji="1" lang="en-US" altLang="ja-JP" sz="1600" b="1" dirty="0">
              <a:solidFill>
                <a:srgbClr val="5B5959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結婚スタイル・ライフスタイル診断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EF85BA1-3DD5-998B-E2DC-40DE2FBC84E1}"/>
              </a:ext>
            </a:extLst>
          </p:cNvPr>
          <p:cNvSpPr txBox="1"/>
          <p:nvPr/>
        </p:nvSpPr>
        <p:spPr>
          <a:xfrm>
            <a:off x="-1" y="4524402"/>
            <a:ext cx="3798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コミュニケーション・</a:t>
            </a:r>
            <a:endParaRPr kumimoji="1" lang="en-US" altLang="ja-JP" sz="1600" b="1" dirty="0">
              <a:solidFill>
                <a:srgbClr val="5B5959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600" b="1" dirty="0">
                <a:solidFill>
                  <a:srgbClr val="5B5959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自己紹介スキルレッスン</a:t>
            </a:r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DB2196FE-8AB5-96DF-828A-0A96A4763532}"/>
              </a:ext>
            </a:extLst>
          </p:cNvPr>
          <p:cNvGrpSpPr/>
          <p:nvPr/>
        </p:nvGrpSpPr>
        <p:grpSpPr>
          <a:xfrm>
            <a:off x="315038" y="8101936"/>
            <a:ext cx="649459" cy="350811"/>
            <a:chOff x="303121" y="7954131"/>
            <a:chExt cx="649459" cy="350811"/>
          </a:xfrm>
        </p:grpSpPr>
        <p:pic>
          <p:nvPicPr>
            <p:cNvPr id="65" name="Image 10" descr="preencoded.png">
              <a:extLst>
                <a:ext uri="{FF2B5EF4-FFF2-40B4-BE49-F238E27FC236}">
                  <a16:creationId xmlns:a16="http://schemas.microsoft.com/office/drawing/2014/main" id="{90AFA1CD-CE23-4E1C-C0AB-F01516DF7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alphaModFix amt="99000"/>
            </a:blip>
            <a:stretch>
              <a:fillRect/>
            </a:stretch>
          </p:blipFill>
          <p:spPr>
            <a:xfrm>
              <a:off x="303121" y="7954131"/>
              <a:ext cx="649459" cy="350811"/>
            </a:xfrm>
            <a:prstGeom prst="rect">
              <a:avLst/>
            </a:prstGeom>
          </p:spPr>
        </p:pic>
        <p:sp>
          <p:nvSpPr>
            <p:cNvPr id="66" name="Text 25">
              <a:extLst>
                <a:ext uri="{FF2B5EF4-FFF2-40B4-BE49-F238E27FC236}">
                  <a16:creationId xmlns:a16="http://schemas.microsoft.com/office/drawing/2014/main" id="{80025384-0413-15BA-7B59-F64C4621DEBD}"/>
                </a:ext>
              </a:extLst>
            </p:cNvPr>
            <p:cNvSpPr txBox="1"/>
            <p:nvPr/>
          </p:nvSpPr>
          <p:spPr>
            <a:xfrm>
              <a:off x="353672" y="8020270"/>
              <a:ext cx="541364" cy="18216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ctr">
                <a:lnSpc>
                  <a:spcPct val="116000"/>
                </a:lnSpc>
                <a:buNone/>
              </a:pPr>
              <a:r>
                <a:rPr lang="ja-JP" altLang="en-US" sz="1196" b="1" dirty="0">
                  <a:solidFill>
                    <a:srgbClr val="595757">
                      <a:alpha val="99000"/>
                    </a:srgbClr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Noto Sans JP Bold" pitchFamily="34" charset="-120"/>
                </a:rPr>
                <a:t>対象者</a:t>
              </a:r>
              <a:endParaRPr lang="en-US" sz="1196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67" name="Text 7">
            <a:extLst>
              <a:ext uri="{FF2B5EF4-FFF2-40B4-BE49-F238E27FC236}">
                <a16:creationId xmlns:a16="http://schemas.microsoft.com/office/drawing/2014/main" id="{CFE9B90C-79FE-2AD0-E755-FB08662A9130}"/>
              </a:ext>
            </a:extLst>
          </p:cNvPr>
          <p:cNvSpPr txBox="1"/>
          <p:nvPr/>
        </p:nvSpPr>
        <p:spPr>
          <a:xfrm>
            <a:off x="963178" y="8078669"/>
            <a:ext cx="1699193" cy="365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altLang="ja-JP" sz="2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22</a:t>
            </a:r>
            <a:r>
              <a:rPr lang="ja-JP" altLang="en-US" sz="2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～</a:t>
            </a:r>
            <a:r>
              <a:rPr lang="en-US" altLang="ja-JP" sz="2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34</a:t>
            </a:r>
            <a:r>
              <a:rPr lang="ja-JP" altLang="en-US" sz="24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歳</a:t>
            </a:r>
            <a:endParaRPr lang="en-US" sz="2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8" name="Text 6">
            <a:extLst>
              <a:ext uri="{FF2B5EF4-FFF2-40B4-BE49-F238E27FC236}">
                <a16:creationId xmlns:a16="http://schemas.microsoft.com/office/drawing/2014/main" id="{3C3BE507-2E51-F1DC-8071-0386D3540DC0}"/>
              </a:ext>
            </a:extLst>
          </p:cNvPr>
          <p:cNvSpPr txBox="1"/>
          <p:nvPr/>
        </p:nvSpPr>
        <p:spPr>
          <a:xfrm>
            <a:off x="4674029" y="8162252"/>
            <a:ext cx="2384686" cy="1066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ct val="116000"/>
              </a:lnSpc>
              <a:buNone/>
            </a:pPr>
            <a:r>
              <a:rPr lang="en-US" altLang="ja-JP" sz="700" dirty="0">
                <a:solidFill>
                  <a:srgbClr val="595757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※</a:t>
            </a:r>
            <a:r>
              <a:rPr lang="ja-JP" altLang="en-US" sz="700" dirty="0">
                <a:solidFill>
                  <a:srgbClr val="595757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申込多数の場合は抽選となります。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33622E0-17A6-693A-2EFA-851E953CCCB0}"/>
              </a:ext>
            </a:extLst>
          </p:cNvPr>
          <p:cNvSpPr txBox="1"/>
          <p:nvPr/>
        </p:nvSpPr>
        <p:spPr>
          <a:xfrm>
            <a:off x="-1" y="5282587"/>
            <a:ext cx="3778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講師　津田　翔也 氏</a:t>
            </a:r>
            <a:endParaRPr kumimoji="1" lang="en-US" altLang="ja-JP" sz="1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6C24C8F-44B3-1269-A285-6D08BD86664F}"/>
              </a:ext>
            </a:extLst>
          </p:cNvPr>
          <p:cNvSpPr txBox="1"/>
          <p:nvPr/>
        </p:nvSpPr>
        <p:spPr>
          <a:xfrm>
            <a:off x="3798165" y="5287928"/>
            <a:ext cx="37799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講師　高橋　あい 氏</a:t>
            </a:r>
            <a:endParaRPr lang="en-US" altLang="ja-JP" sz="1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35AB1A2A-EAFC-D070-E3A4-45DC190BDFF6}"/>
              </a:ext>
            </a:extLst>
          </p:cNvPr>
          <p:cNvGrpSpPr/>
          <p:nvPr/>
        </p:nvGrpSpPr>
        <p:grpSpPr>
          <a:xfrm>
            <a:off x="47918" y="45164"/>
            <a:ext cx="7452000" cy="1152000"/>
            <a:chOff x="2330233" y="3383824"/>
            <a:chExt cx="7452000" cy="1124640"/>
          </a:xfrm>
        </p:grpSpPr>
        <p:sp>
          <p:nvSpPr>
            <p:cNvPr id="75" name="楕円 74">
              <a:extLst>
                <a:ext uri="{FF2B5EF4-FFF2-40B4-BE49-F238E27FC236}">
                  <a16:creationId xmlns:a16="http://schemas.microsoft.com/office/drawing/2014/main" id="{2BB854F8-BF18-8D92-629E-09B8FA94F0CE}"/>
                </a:ext>
              </a:extLst>
            </p:cNvPr>
            <p:cNvSpPr/>
            <p:nvPr/>
          </p:nvSpPr>
          <p:spPr>
            <a:xfrm>
              <a:off x="2330233" y="3383824"/>
              <a:ext cx="7452000" cy="112464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id="{38A3C051-EE26-092B-0751-DF3D8519109E}"/>
                </a:ext>
              </a:extLst>
            </p:cNvPr>
            <p:cNvSpPr/>
            <p:nvPr/>
          </p:nvSpPr>
          <p:spPr>
            <a:xfrm>
              <a:off x="2330233" y="3383824"/>
              <a:ext cx="7452000" cy="1124640"/>
            </a:xfrm>
            <a:prstGeom prst="rect">
              <a:avLst/>
            </a:prstGeom>
            <a:noFill/>
            <a:ln w="127000">
              <a:gradFill flip="none" rotWithShape="1">
                <a:gsLst>
                  <a:gs pos="0">
                    <a:schemeClr val="bg1"/>
                  </a:gs>
                  <a:gs pos="50000">
                    <a:srgbClr val="ACE4EA">
                      <a:alpha val="50000"/>
                    </a:srgbClr>
                  </a:gs>
                  <a:gs pos="100000">
                    <a:srgbClr val="ACE4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73" name="楕円 72">
              <a:extLst>
                <a:ext uri="{FF2B5EF4-FFF2-40B4-BE49-F238E27FC236}">
                  <a16:creationId xmlns:a16="http://schemas.microsoft.com/office/drawing/2014/main" id="{B565321A-B4B9-9AB7-B2E3-4873ED6D853B}"/>
                </a:ext>
              </a:extLst>
            </p:cNvPr>
            <p:cNvSpPr/>
            <p:nvPr/>
          </p:nvSpPr>
          <p:spPr>
            <a:xfrm>
              <a:off x="2330233" y="3383824"/>
              <a:ext cx="7452000" cy="1124640"/>
            </a:xfrm>
            <a:prstGeom prst="rect">
              <a:avLst/>
            </a:prstGeom>
            <a:noFill/>
            <a:ln w="127000">
              <a:gradFill flip="none" rotWithShape="1">
                <a:gsLst>
                  <a:gs pos="50000">
                    <a:srgbClr val="F8C5BE">
                      <a:alpha val="50000"/>
                    </a:srgbClr>
                  </a:gs>
                  <a:gs pos="0">
                    <a:schemeClr val="bg1">
                      <a:alpha val="0"/>
                    </a:schemeClr>
                  </a:gs>
                  <a:gs pos="100000">
                    <a:srgbClr val="F8C5BE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55" name="Text 28">
            <a:extLst>
              <a:ext uri="{FF2B5EF4-FFF2-40B4-BE49-F238E27FC236}">
                <a16:creationId xmlns:a16="http://schemas.microsoft.com/office/drawing/2014/main" id="{4F877984-9F22-1CCF-D42B-CD19B67B09AE}"/>
              </a:ext>
            </a:extLst>
          </p:cNvPr>
          <p:cNvSpPr txBox="1"/>
          <p:nvPr/>
        </p:nvSpPr>
        <p:spPr>
          <a:xfrm>
            <a:off x="1271402" y="448735"/>
            <a:ext cx="5431632" cy="609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ct val="116000"/>
              </a:lnSpc>
              <a:buNone/>
            </a:pPr>
            <a:r>
              <a:rPr lang="ja-JP" altLang="en-US" sz="4000" b="1" dirty="0">
                <a:solidFill>
                  <a:srgbClr val="83987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くらしき </a:t>
            </a:r>
            <a:r>
              <a:rPr lang="en-US" sz="4000" b="1" dirty="0" err="1">
                <a:solidFill>
                  <a:srgbClr val="83987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婚活セミナ</a:t>
            </a:r>
            <a:r>
              <a:rPr lang="en-US" sz="4000" b="1" dirty="0">
                <a:solidFill>
                  <a:srgbClr val="83987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Medium" pitchFamily="34" charset="-120"/>
              </a:rPr>
              <a:t>ー</a:t>
            </a:r>
            <a:endParaRPr lang="en-US" sz="4000" b="1" dirty="0">
              <a:solidFill>
                <a:srgbClr val="839874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937ED3B0-0603-F9BA-A3C0-DC7370B2CE5B}"/>
              </a:ext>
            </a:extLst>
          </p:cNvPr>
          <p:cNvSpPr txBox="1"/>
          <p:nvPr/>
        </p:nvSpPr>
        <p:spPr>
          <a:xfrm>
            <a:off x="1508660" y="9065194"/>
            <a:ext cx="3436176" cy="375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ja-JP" altLang="en-US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イベント専用の</a:t>
            </a:r>
            <a:r>
              <a:rPr lang="en-US" altLang="ja-JP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LINE</a:t>
            </a:r>
            <a:r>
              <a:rPr lang="ja-JP" altLang="en-US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アカウントに移行しますので</a:t>
            </a:r>
            <a:endParaRPr lang="en-US" altLang="ja-JP" sz="1100" b="1" dirty="0">
              <a:solidFill>
                <a:srgbClr val="595757">
                  <a:alpha val="99000"/>
                </a:srgbClr>
              </a:solidFill>
              <a:latin typeface="BIZ UDゴシック" panose="020B0400000000000000" pitchFamily="49" charset="-128"/>
              <a:ea typeface="BIZ UDゴシック" panose="020B0400000000000000" pitchFamily="49" charset="-128"/>
              <a:cs typeface="Noto Sans JP Bold" pitchFamily="34" charset="-120"/>
            </a:endParaRPr>
          </a:p>
          <a:p>
            <a:pPr marL="0" indent="0" algn="l">
              <a:lnSpc>
                <a:spcPct val="120000"/>
              </a:lnSpc>
              <a:buNone/>
            </a:pPr>
            <a:r>
              <a:rPr lang="ja-JP" altLang="en-US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必ず友だち登録してください。</a:t>
            </a:r>
            <a:endParaRPr lang="en-US" sz="11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50" name="Image 13" descr="preencoded.png">
            <a:extLst>
              <a:ext uri="{FF2B5EF4-FFF2-40B4-BE49-F238E27FC236}">
                <a16:creationId xmlns:a16="http://schemas.microsoft.com/office/drawing/2014/main" id="{36A73C77-B9F1-E459-505F-28F1657FFF6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9000"/>
          </a:blip>
          <a:stretch>
            <a:fillRect/>
          </a:stretch>
        </p:blipFill>
        <p:spPr>
          <a:xfrm>
            <a:off x="5367261" y="8992753"/>
            <a:ext cx="88367" cy="222309"/>
          </a:xfrm>
          <a:prstGeom prst="rect">
            <a:avLst/>
          </a:prstGeom>
        </p:spPr>
      </p:pic>
      <p:pic>
        <p:nvPicPr>
          <p:cNvPr id="51" name="Image 13" descr="preencoded.png">
            <a:extLst>
              <a:ext uri="{FF2B5EF4-FFF2-40B4-BE49-F238E27FC236}">
                <a16:creationId xmlns:a16="http://schemas.microsoft.com/office/drawing/2014/main" id="{0BED721F-CFDF-DF78-0BD1-F93934D0ECD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9000"/>
          </a:blip>
          <a:stretch>
            <a:fillRect/>
          </a:stretch>
        </p:blipFill>
        <p:spPr>
          <a:xfrm>
            <a:off x="5624473" y="8992753"/>
            <a:ext cx="88367" cy="222309"/>
          </a:xfrm>
          <a:prstGeom prst="rect">
            <a:avLst/>
          </a:prstGeom>
        </p:spPr>
      </p:pic>
      <p:sp>
        <p:nvSpPr>
          <p:cNvPr id="56" name="Text 11">
            <a:extLst>
              <a:ext uri="{FF2B5EF4-FFF2-40B4-BE49-F238E27FC236}">
                <a16:creationId xmlns:a16="http://schemas.microsoft.com/office/drawing/2014/main" id="{C07D1521-1E81-A7F5-BE75-8743761B9E8D}"/>
              </a:ext>
            </a:extLst>
          </p:cNvPr>
          <p:cNvSpPr txBox="1"/>
          <p:nvPr/>
        </p:nvSpPr>
        <p:spPr>
          <a:xfrm>
            <a:off x="4674029" y="8312462"/>
            <a:ext cx="2384686" cy="1066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ct val="116000"/>
              </a:lnSpc>
              <a:buNone/>
            </a:pPr>
            <a:r>
              <a:rPr lang="en-US" sz="700" dirty="0">
                <a:solidFill>
                  <a:srgbClr val="595757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Regular" pitchFamily="34" charset="-120"/>
              </a:rPr>
              <a:t>※当日は運転免許証などの身分証明書をお持ちください。</a:t>
            </a:r>
            <a:endParaRPr lang="en-US" sz="700" dirty="0">
              <a:solidFill>
                <a:srgbClr val="595757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40643EDF-0A6C-C2F2-6DFA-7C0F89EB94BF}"/>
              </a:ext>
            </a:extLst>
          </p:cNvPr>
          <p:cNvSpPr/>
          <p:nvPr/>
        </p:nvSpPr>
        <p:spPr>
          <a:xfrm rot="20231764">
            <a:off x="47078" y="161154"/>
            <a:ext cx="1116000" cy="468000"/>
          </a:xfrm>
          <a:prstGeom prst="ellipse">
            <a:avLst/>
          </a:prstGeom>
          <a:solidFill>
            <a:srgbClr val="91A383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5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参加無料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FBE09E8C-1506-A96E-BCEC-CE6BAF68E22F}"/>
              </a:ext>
            </a:extLst>
          </p:cNvPr>
          <p:cNvGrpSpPr/>
          <p:nvPr/>
        </p:nvGrpSpPr>
        <p:grpSpPr>
          <a:xfrm>
            <a:off x="276613" y="6501346"/>
            <a:ext cx="7272365" cy="385366"/>
            <a:chOff x="343361" y="6341467"/>
            <a:chExt cx="7272365" cy="385366"/>
          </a:xfrm>
        </p:grpSpPr>
        <p:sp>
          <p:nvSpPr>
            <p:cNvPr id="18" name="Text 0">
              <a:extLst>
                <a:ext uri="{FF2B5EF4-FFF2-40B4-BE49-F238E27FC236}">
                  <a16:creationId xmlns:a16="http://schemas.microsoft.com/office/drawing/2014/main" id="{F69F3976-F6B9-C70C-1EF7-9491A8DE9413}"/>
                </a:ext>
              </a:extLst>
            </p:cNvPr>
            <p:cNvSpPr txBox="1"/>
            <p:nvPr/>
          </p:nvSpPr>
          <p:spPr>
            <a:xfrm>
              <a:off x="590966" y="6341467"/>
              <a:ext cx="7024760" cy="2886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16000"/>
                </a:lnSpc>
                <a:buNone/>
              </a:pPr>
              <a:r>
                <a:rPr lang="ja-JP" altLang="en-US" sz="1894" b="1" dirty="0">
                  <a:solidFill>
                    <a:srgbClr val="839874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Noto Sans JP Regular" pitchFamily="34" charset="-120"/>
                </a:rPr>
                <a:t>男女別のセミナー後は、参加者同士や講師との交流会を開催</a:t>
              </a:r>
              <a:r>
                <a:rPr lang="en-US" sz="1894" b="1" dirty="0">
                  <a:solidFill>
                    <a:srgbClr val="839874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Noto Sans JP Regular" pitchFamily="34" charset="-120"/>
                </a:rPr>
                <a:t>！</a:t>
              </a:r>
              <a:endParaRPr lang="en-US" sz="1894" b="1" dirty="0">
                <a:solidFill>
                  <a:srgbClr val="839874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EE5C6E34-B497-AEBA-342C-4FCC407DBC4D}"/>
                </a:ext>
              </a:extLst>
            </p:cNvPr>
            <p:cNvCxnSpPr>
              <a:cxnSpLocks/>
            </p:cNvCxnSpPr>
            <p:nvPr/>
          </p:nvCxnSpPr>
          <p:spPr>
            <a:xfrm>
              <a:off x="343361" y="6684137"/>
              <a:ext cx="7080732" cy="42696"/>
            </a:xfrm>
            <a:prstGeom prst="line">
              <a:avLst/>
            </a:prstGeom>
            <a:ln w="19050">
              <a:solidFill>
                <a:srgbClr val="83987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 28">
            <a:extLst>
              <a:ext uri="{FF2B5EF4-FFF2-40B4-BE49-F238E27FC236}">
                <a16:creationId xmlns:a16="http://schemas.microsoft.com/office/drawing/2014/main" id="{489C8EDB-48AA-1274-5918-5CE80EB2FCDB}"/>
              </a:ext>
            </a:extLst>
          </p:cNvPr>
          <p:cNvSpPr txBox="1"/>
          <p:nvPr/>
        </p:nvSpPr>
        <p:spPr>
          <a:xfrm>
            <a:off x="2183325" y="163276"/>
            <a:ext cx="4047209" cy="243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>
              <a:lnSpc>
                <a:spcPct val="116000"/>
              </a:lnSpc>
              <a:buNone/>
            </a:pPr>
            <a:r>
              <a:rPr lang="ja-JP" altLang="en-US" sz="1600" b="1" dirty="0">
                <a:solidFill>
                  <a:srgbClr val="91A383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婚活イベンター＆婚活アドバイザーによる</a:t>
            </a:r>
            <a:endParaRPr lang="en-US" sz="1600" b="1" dirty="0">
              <a:solidFill>
                <a:srgbClr val="91A383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CCBFE222-447B-A4F0-DCD9-488428A9CB56}"/>
              </a:ext>
            </a:extLst>
          </p:cNvPr>
          <p:cNvGrpSpPr/>
          <p:nvPr/>
        </p:nvGrpSpPr>
        <p:grpSpPr>
          <a:xfrm>
            <a:off x="332203" y="8691140"/>
            <a:ext cx="987338" cy="948008"/>
            <a:chOff x="-1386426" y="7349312"/>
            <a:chExt cx="987338" cy="948008"/>
          </a:xfrm>
          <a:solidFill>
            <a:srgbClr val="F3A59F"/>
          </a:solidFill>
        </p:grpSpPr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5C321E26-65EF-CE58-2CC3-E12C4C3A4399}"/>
                </a:ext>
              </a:extLst>
            </p:cNvPr>
            <p:cNvGrpSpPr/>
            <p:nvPr/>
          </p:nvGrpSpPr>
          <p:grpSpPr>
            <a:xfrm>
              <a:off x="-1386426" y="7349312"/>
              <a:ext cx="987338" cy="948008"/>
              <a:chOff x="-2188981" y="6248726"/>
              <a:chExt cx="2444857" cy="948008"/>
            </a:xfrm>
            <a:grpFill/>
          </p:grpSpPr>
          <p:sp>
            <p:nvSpPr>
              <p:cNvPr id="52" name="四角形: 角を丸くする 51">
                <a:extLst>
                  <a:ext uri="{FF2B5EF4-FFF2-40B4-BE49-F238E27FC236}">
                    <a16:creationId xmlns:a16="http://schemas.microsoft.com/office/drawing/2014/main" id="{64780C63-EB20-7CCE-0918-09D1BB834FBF}"/>
                  </a:ext>
                </a:extLst>
              </p:cNvPr>
              <p:cNvSpPr/>
              <p:nvPr/>
            </p:nvSpPr>
            <p:spPr>
              <a:xfrm>
                <a:off x="-2188981" y="6248726"/>
                <a:ext cx="648330" cy="948008"/>
              </a:xfrm>
              <a:prstGeom prst="roundRect">
                <a:avLst>
                  <a:gd name="adj" fmla="val 18619"/>
                </a:avLst>
              </a:prstGeom>
              <a:grpFill/>
              <a:ln>
                <a:noFill/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" name="矢印: 五方向 53">
                <a:extLst>
                  <a:ext uri="{FF2B5EF4-FFF2-40B4-BE49-F238E27FC236}">
                    <a16:creationId xmlns:a16="http://schemas.microsoft.com/office/drawing/2014/main" id="{55CC6E39-37E3-6250-A35F-C2E645068E84}"/>
                  </a:ext>
                </a:extLst>
              </p:cNvPr>
              <p:cNvSpPr/>
              <p:nvPr/>
            </p:nvSpPr>
            <p:spPr>
              <a:xfrm>
                <a:off x="-2044078" y="6248726"/>
                <a:ext cx="2299954" cy="948008"/>
              </a:xfrm>
              <a:prstGeom prst="homePlate">
                <a:avLst>
                  <a:gd name="adj" fmla="val 17499"/>
                </a:avLst>
              </a:prstGeom>
              <a:grpFill/>
              <a:ln>
                <a:noFill/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" name="Text 24">
              <a:extLst>
                <a:ext uri="{FF2B5EF4-FFF2-40B4-BE49-F238E27FC236}">
                  <a16:creationId xmlns:a16="http://schemas.microsoft.com/office/drawing/2014/main" id="{5028B88F-1BE7-552D-0AB3-FFB370A2D986}"/>
                </a:ext>
              </a:extLst>
            </p:cNvPr>
            <p:cNvSpPr txBox="1"/>
            <p:nvPr/>
          </p:nvSpPr>
          <p:spPr>
            <a:xfrm>
              <a:off x="-1249904" y="7589628"/>
              <a:ext cx="586940" cy="442685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296" b="1" dirty="0">
                  <a:solidFill>
                    <a:srgbClr val="FFFFFF">
                      <a:alpha val="99000"/>
                    </a:srgbClr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Noto Sans JP Bold" pitchFamily="34" charset="-120"/>
                </a:rPr>
                <a:t>お申込</a:t>
              </a:r>
              <a:endParaRPr lang="en-US" sz="1296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296" b="1" dirty="0">
                  <a:solidFill>
                    <a:srgbClr val="FFFFFF">
                      <a:alpha val="99000"/>
                    </a:srgbClr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  <a:cs typeface="Noto Sans JP Bold" pitchFamily="34" charset="-120"/>
                </a:rPr>
                <a:t>方 法</a:t>
              </a:r>
              <a:endParaRPr lang="en-US" sz="1296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B4139072-D461-A2FF-23B1-FDC048A9A3CF}"/>
              </a:ext>
            </a:extLst>
          </p:cNvPr>
          <p:cNvSpPr/>
          <p:nvPr/>
        </p:nvSpPr>
        <p:spPr>
          <a:xfrm>
            <a:off x="315950" y="7104329"/>
            <a:ext cx="440947" cy="779474"/>
          </a:xfrm>
          <a:prstGeom prst="roundRect">
            <a:avLst/>
          </a:prstGeom>
          <a:solidFill>
            <a:srgbClr val="A8D3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 時</a:t>
            </a:r>
          </a:p>
        </p:txBody>
      </p: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C8201C0B-0979-55FB-B727-BC3F82C432D3}"/>
              </a:ext>
            </a:extLst>
          </p:cNvPr>
          <p:cNvSpPr/>
          <p:nvPr/>
        </p:nvSpPr>
        <p:spPr>
          <a:xfrm>
            <a:off x="3494080" y="7104329"/>
            <a:ext cx="440947" cy="779474"/>
          </a:xfrm>
          <a:prstGeom prst="roundRect">
            <a:avLst/>
          </a:prstGeom>
          <a:solidFill>
            <a:srgbClr val="A8D3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0" tIns="0" rIns="0" bIns="0" rtlCol="0" anchor="ctr"/>
          <a:lstStyle/>
          <a:p>
            <a:pPr algn="ctr"/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場 所</a:t>
            </a:r>
          </a:p>
        </p:txBody>
      </p:sp>
      <p:sp>
        <p:nvSpPr>
          <p:cNvPr id="6" name="Text 7">
            <a:extLst>
              <a:ext uri="{FF2B5EF4-FFF2-40B4-BE49-F238E27FC236}">
                <a16:creationId xmlns:a16="http://schemas.microsoft.com/office/drawing/2014/main" id="{33E9B278-6117-4F0E-7D65-01E93989C370}"/>
              </a:ext>
            </a:extLst>
          </p:cNvPr>
          <p:cNvSpPr txBox="1"/>
          <p:nvPr/>
        </p:nvSpPr>
        <p:spPr>
          <a:xfrm>
            <a:off x="869043" y="8478591"/>
            <a:ext cx="3539522" cy="167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6000"/>
              </a:lnSpc>
              <a:buNone/>
            </a:pPr>
            <a:r>
              <a:rPr lang="en-US" altLang="ja-JP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※</a:t>
            </a:r>
            <a:r>
              <a:rPr lang="ja-JP" altLang="en-US" sz="1100" b="1" dirty="0">
                <a:solidFill>
                  <a:srgbClr val="595757">
                    <a:alpha val="99000"/>
                  </a:srgb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  <a:cs typeface="Noto Sans JP Bold" pitchFamily="34" charset="-120"/>
              </a:rPr>
              <a:t>参加者には、次回の「くら婚」クーポンプレゼント</a:t>
            </a:r>
            <a:endParaRPr lang="en-US" sz="11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AE8B315-755D-5B0A-0CB8-9DE46B991714}"/>
              </a:ext>
            </a:extLst>
          </p:cNvPr>
          <p:cNvSpPr/>
          <p:nvPr/>
        </p:nvSpPr>
        <p:spPr>
          <a:xfrm>
            <a:off x="6345914" y="8756798"/>
            <a:ext cx="792000" cy="79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905FCA0-1979-A2D3-E8CC-65B25DC940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8774" y="8779977"/>
            <a:ext cx="752163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31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339</TotalTime>
  <Words>248</Words>
  <PresentationFormat>ユーザー設定</PresentationFormat>
  <Paragraphs>41</Paragraphs>
  <Slides>1</Slides>
  <Notes>1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4">
      <vt:lpstr>BIZ UDゴシック</vt:lpstr>
      <vt:lpstr>Arial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2026-09-02T02:05:48Z</cp:lastPrinted>
  <dcterms:created xsi:type="dcterms:W3CDTF">2026-09-01T01:51:06Z</dcterms:created>
  <dcterms:modified xsi:type="dcterms:W3CDTF">2026-09-18T01:08:49Z</dcterms:modified>
</cp:coreProperties>
</file>