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60" r:id="rId2"/>
    <p:sldId id="257" r:id="rId3"/>
    <p:sldId id="259" r:id="rId4"/>
    <p:sldId id="262" r:id="rId5"/>
    <p:sldId id="274" r:id="rId6"/>
    <p:sldId id="275" r:id="rId7"/>
    <p:sldId id="276" r:id="rId8"/>
    <p:sldId id="277" r:id="rId9"/>
    <p:sldId id="278" r:id="rId10"/>
    <p:sldId id="280" r:id="rId11"/>
    <p:sldId id="281" r:id="rId12"/>
    <p:sldId id="282" r:id="rId13"/>
    <p:sldId id="283" r:id="rId14"/>
    <p:sldId id="258" r:id="rId15"/>
    <p:sldId id="263" r:id="rId16"/>
    <p:sldId id="296" r:id="rId17"/>
    <p:sldId id="297" r:id="rId18"/>
    <p:sldId id="284" r:id="rId19"/>
    <p:sldId id="285" r:id="rId20"/>
    <p:sldId id="286" r:id="rId21"/>
    <p:sldId id="300" r:id="rId22"/>
    <p:sldId id="302" r:id="rId23"/>
    <p:sldId id="301" r:id="rId24"/>
    <p:sldId id="289" r:id="rId25"/>
    <p:sldId id="290" r:id="rId26"/>
    <p:sldId id="291" r:id="rId27"/>
    <p:sldId id="299" r:id="rId28"/>
    <p:sldId id="292" r:id="rId29"/>
    <p:sldId id="293" r:id="rId30"/>
    <p:sldId id="294" r:id="rId3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櫻井　良子" initials="櫻井　良子" lastIdx="1" clrIdx="0">
    <p:extLst>
      <p:ext uri="{19B8F6BF-5375-455C-9EA6-DF929625EA0E}">
        <p15:presenceInfo xmlns:p15="http://schemas.microsoft.com/office/powerpoint/2012/main" userId="S-1-5-21-323100628-3500467144-3298809064-713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6967"/>
          </a:xfrm>
          <a:prstGeom prst="rect">
            <a:avLst/>
          </a:prstGeom>
        </p:spPr>
        <p:txBody>
          <a:bodyPr vert="horz" lIns="92226" tIns="46113" rIns="92226" bIns="4611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1"/>
            <a:ext cx="2949787" cy="496967"/>
          </a:xfrm>
          <a:prstGeom prst="rect">
            <a:avLst/>
          </a:prstGeom>
        </p:spPr>
        <p:txBody>
          <a:bodyPr vert="horz" lIns="92226" tIns="46113" rIns="92226" bIns="46113" rtlCol="0"/>
          <a:lstStyle>
            <a:lvl1pPr algn="r">
              <a:defRPr sz="1200"/>
            </a:lvl1pPr>
          </a:lstStyle>
          <a:p>
            <a:fld id="{835E78EC-FED3-4FE9-8534-B2DE155F0AB5}" type="datetimeFigureOut">
              <a:rPr kumimoji="1" lang="ja-JP" altLang="en-US" smtClean="0"/>
              <a:t>2024/10/2</a:t>
            </a:fld>
            <a:endParaRPr kumimoji="1" lang="ja-JP" altLang="en-US"/>
          </a:p>
        </p:txBody>
      </p:sp>
      <p:sp>
        <p:nvSpPr>
          <p:cNvPr id="4" name="フッター プレースホルダー 3"/>
          <p:cNvSpPr>
            <a:spLocks noGrp="1"/>
          </p:cNvSpPr>
          <p:nvPr>
            <p:ph type="ftr" sz="quarter" idx="2"/>
          </p:nvPr>
        </p:nvSpPr>
        <p:spPr>
          <a:xfrm>
            <a:off x="1" y="9440647"/>
            <a:ext cx="2949787" cy="496967"/>
          </a:xfrm>
          <a:prstGeom prst="rect">
            <a:avLst/>
          </a:prstGeom>
        </p:spPr>
        <p:txBody>
          <a:bodyPr vert="horz" lIns="92226" tIns="46113" rIns="92226" bIns="461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6967"/>
          </a:xfrm>
          <a:prstGeom prst="rect">
            <a:avLst/>
          </a:prstGeom>
        </p:spPr>
        <p:txBody>
          <a:bodyPr vert="horz" lIns="92226" tIns="46113" rIns="92226" bIns="46113" rtlCol="0" anchor="b"/>
          <a:lstStyle>
            <a:lvl1pPr algn="r">
              <a:defRPr sz="1200"/>
            </a:lvl1pPr>
          </a:lstStyle>
          <a:p>
            <a:fld id="{656496F7-28ED-4729-81A7-BF87259B9103}" type="slidenum">
              <a:rPr kumimoji="1" lang="ja-JP" altLang="en-US" smtClean="0"/>
              <a:t>‹#›</a:t>
            </a:fld>
            <a:endParaRPr kumimoji="1" lang="ja-JP" altLang="en-US"/>
          </a:p>
        </p:txBody>
      </p:sp>
    </p:spTree>
    <p:extLst>
      <p:ext uri="{BB962C8B-B14F-4D97-AF65-F5344CB8AC3E}">
        <p14:creationId xmlns:p14="http://schemas.microsoft.com/office/powerpoint/2010/main" val="6649575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070C2F1-AE22-4799-B1BE-72D82B065BB7}" type="datetimeFigureOut">
              <a:rPr kumimoji="1" lang="ja-JP" altLang="en-US" smtClean="0"/>
              <a:t>2024/10/2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7DB881-D385-43F0-8680-63634C31F170}" type="slidenum">
              <a:rPr kumimoji="1" lang="ja-JP" altLang="en-US" smtClean="0"/>
              <a:t>‹#›</a:t>
            </a:fld>
            <a:endParaRPr kumimoji="1" lang="ja-JP" altLang="en-US"/>
          </a:p>
        </p:txBody>
      </p:sp>
    </p:spTree>
    <p:extLst>
      <p:ext uri="{BB962C8B-B14F-4D97-AF65-F5344CB8AC3E}">
        <p14:creationId xmlns:p14="http://schemas.microsoft.com/office/powerpoint/2010/main" val="2770876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070C2F1-AE22-4799-B1BE-72D82B065BB7}" type="datetimeFigureOut">
              <a:rPr kumimoji="1" lang="ja-JP" altLang="en-US" smtClean="0"/>
              <a:t>2024/10/2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7DB881-D385-43F0-8680-63634C31F170}" type="slidenum">
              <a:rPr kumimoji="1" lang="ja-JP" altLang="en-US" smtClean="0"/>
              <a:t>‹#›</a:t>
            </a:fld>
            <a:endParaRPr kumimoji="1" lang="ja-JP" altLang="en-US"/>
          </a:p>
        </p:txBody>
      </p:sp>
    </p:spTree>
    <p:extLst>
      <p:ext uri="{BB962C8B-B14F-4D97-AF65-F5344CB8AC3E}">
        <p14:creationId xmlns:p14="http://schemas.microsoft.com/office/powerpoint/2010/main" val="79932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070C2F1-AE22-4799-B1BE-72D82B065BB7}" type="datetimeFigureOut">
              <a:rPr kumimoji="1" lang="ja-JP" altLang="en-US" smtClean="0"/>
              <a:t>2024/10/2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7DB881-D385-43F0-8680-63634C31F170}" type="slidenum">
              <a:rPr kumimoji="1" lang="ja-JP" altLang="en-US" smtClean="0"/>
              <a:t>‹#›</a:t>
            </a:fld>
            <a:endParaRPr kumimoji="1" lang="ja-JP" altLang="en-US"/>
          </a:p>
        </p:txBody>
      </p:sp>
    </p:spTree>
    <p:extLst>
      <p:ext uri="{BB962C8B-B14F-4D97-AF65-F5344CB8AC3E}">
        <p14:creationId xmlns:p14="http://schemas.microsoft.com/office/powerpoint/2010/main" val="74474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070C2F1-AE22-4799-B1BE-72D82B065BB7}" type="datetimeFigureOut">
              <a:rPr kumimoji="1" lang="ja-JP" altLang="en-US" smtClean="0"/>
              <a:t>2024/10/2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7DB881-D385-43F0-8680-63634C31F170}" type="slidenum">
              <a:rPr kumimoji="1" lang="ja-JP" altLang="en-US" smtClean="0"/>
              <a:t>‹#›</a:t>
            </a:fld>
            <a:endParaRPr kumimoji="1" lang="ja-JP" altLang="en-US"/>
          </a:p>
        </p:txBody>
      </p:sp>
    </p:spTree>
    <p:extLst>
      <p:ext uri="{BB962C8B-B14F-4D97-AF65-F5344CB8AC3E}">
        <p14:creationId xmlns:p14="http://schemas.microsoft.com/office/powerpoint/2010/main" val="304832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070C2F1-AE22-4799-B1BE-72D82B065BB7}" type="datetimeFigureOut">
              <a:rPr kumimoji="1" lang="ja-JP" altLang="en-US" smtClean="0"/>
              <a:t>2024/10/2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7DB881-D385-43F0-8680-63634C31F170}" type="slidenum">
              <a:rPr kumimoji="1" lang="ja-JP" altLang="en-US" smtClean="0"/>
              <a:t>‹#›</a:t>
            </a:fld>
            <a:endParaRPr kumimoji="1" lang="ja-JP" altLang="en-US"/>
          </a:p>
        </p:txBody>
      </p:sp>
    </p:spTree>
    <p:extLst>
      <p:ext uri="{BB962C8B-B14F-4D97-AF65-F5344CB8AC3E}">
        <p14:creationId xmlns:p14="http://schemas.microsoft.com/office/powerpoint/2010/main" val="2781624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070C2F1-AE22-4799-B1BE-72D82B065BB7}" type="datetimeFigureOut">
              <a:rPr kumimoji="1" lang="ja-JP" altLang="en-US" smtClean="0"/>
              <a:t>2024/10/2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7DB881-D385-43F0-8680-63634C31F170}" type="slidenum">
              <a:rPr kumimoji="1" lang="ja-JP" altLang="en-US" smtClean="0"/>
              <a:t>‹#›</a:t>
            </a:fld>
            <a:endParaRPr kumimoji="1" lang="ja-JP" altLang="en-US"/>
          </a:p>
        </p:txBody>
      </p:sp>
    </p:spTree>
    <p:extLst>
      <p:ext uri="{BB962C8B-B14F-4D97-AF65-F5344CB8AC3E}">
        <p14:creationId xmlns:p14="http://schemas.microsoft.com/office/powerpoint/2010/main" val="2493003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070C2F1-AE22-4799-B1BE-72D82B065BB7}" type="datetimeFigureOut">
              <a:rPr kumimoji="1" lang="ja-JP" altLang="en-US" smtClean="0"/>
              <a:t>2024/10/2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B7DB881-D385-43F0-8680-63634C31F170}" type="slidenum">
              <a:rPr kumimoji="1" lang="ja-JP" altLang="en-US" smtClean="0"/>
              <a:t>‹#›</a:t>
            </a:fld>
            <a:endParaRPr kumimoji="1" lang="ja-JP" altLang="en-US"/>
          </a:p>
        </p:txBody>
      </p:sp>
    </p:spTree>
    <p:extLst>
      <p:ext uri="{BB962C8B-B14F-4D97-AF65-F5344CB8AC3E}">
        <p14:creationId xmlns:p14="http://schemas.microsoft.com/office/powerpoint/2010/main" val="373705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070C2F1-AE22-4799-B1BE-72D82B065BB7}" type="datetimeFigureOut">
              <a:rPr kumimoji="1" lang="ja-JP" altLang="en-US" smtClean="0"/>
              <a:t>2024/10/2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B7DB881-D385-43F0-8680-63634C31F170}" type="slidenum">
              <a:rPr kumimoji="1" lang="ja-JP" altLang="en-US" smtClean="0"/>
              <a:t>‹#›</a:t>
            </a:fld>
            <a:endParaRPr kumimoji="1" lang="ja-JP" altLang="en-US"/>
          </a:p>
        </p:txBody>
      </p:sp>
    </p:spTree>
    <p:extLst>
      <p:ext uri="{BB962C8B-B14F-4D97-AF65-F5344CB8AC3E}">
        <p14:creationId xmlns:p14="http://schemas.microsoft.com/office/powerpoint/2010/main" val="1810819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070C2F1-AE22-4799-B1BE-72D82B065BB7}" type="datetimeFigureOut">
              <a:rPr kumimoji="1" lang="ja-JP" altLang="en-US" smtClean="0"/>
              <a:t>2024/10/2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B7DB881-D385-43F0-8680-63634C31F170}" type="slidenum">
              <a:rPr kumimoji="1" lang="ja-JP" altLang="en-US" smtClean="0"/>
              <a:t>‹#›</a:t>
            </a:fld>
            <a:endParaRPr kumimoji="1" lang="ja-JP" altLang="en-US"/>
          </a:p>
        </p:txBody>
      </p:sp>
    </p:spTree>
    <p:extLst>
      <p:ext uri="{BB962C8B-B14F-4D97-AF65-F5344CB8AC3E}">
        <p14:creationId xmlns:p14="http://schemas.microsoft.com/office/powerpoint/2010/main" val="2606212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070C2F1-AE22-4799-B1BE-72D82B065BB7}" type="datetimeFigureOut">
              <a:rPr kumimoji="1" lang="ja-JP" altLang="en-US" smtClean="0"/>
              <a:t>2024/10/2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7DB881-D385-43F0-8680-63634C31F170}" type="slidenum">
              <a:rPr kumimoji="1" lang="ja-JP" altLang="en-US" smtClean="0"/>
              <a:t>‹#›</a:t>
            </a:fld>
            <a:endParaRPr kumimoji="1" lang="ja-JP" altLang="en-US"/>
          </a:p>
        </p:txBody>
      </p:sp>
    </p:spTree>
    <p:extLst>
      <p:ext uri="{BB962C8B-B14F-4D97-AF65-F5344CB8AC3E}">
        <p14:creationId xmlns:p14="http://schemas.microsoft.com/office/powerpoint/2010/main" val="181166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070C2F1-AE22-4799-B1BE-72D82B065BB7}" type="datetimeFigureOut">
              <a:rPr kumimoji="1" lang="ja-JP" altLang="en-US" smtClean="0"/>
              <a:t>2024/10/2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7DB881-D385-43F0-8680-63634C31F170}" type="slidenum">
              <a:rPr kumimoji="1" lang="ja-JP" altLang="en-US" smtClean="0"/>
              <a:t>‹#›</a:t>
            </a:fld>
            <a:endParaRPr kumimoji="1" lang="ja-JP" altLang="en-US"/>
          </a:p>
        </p:txBody>
      </p:sp>
    </p:spTree>
    <p:extLst>
      <p:ext uri="{BB962C8B-B14F-4D97-AF65-F5344CB8AC3E}">
        <p14:creationId xmlns:p14="http://schemas.microsoft.com/office/powerpoint/2010/main" val="2475916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0C2F1-AE22-4799-B1BE-72D82B065BB7}" type="datetimeFigureOut">
              <a:rPr kumimoji="1" lang="ja-JP" altLang="en-US" smtClean="0"/>
              <a:t>2024/10/2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DB881-D385-43F0-8680-63634C31F170}" type="slidenum">
              <a:rPr kumimoji="1" lang="ja-JP" altLang="en-US" smtClean="0"/>
              <a:t>‹#›</a:t>
            </a:fld>
            <a:endParaRPr kumimoji="1" lang="ja-JP" altLang="en-US"/>
          </a:p>
        </p:txBody>
      </p:sp>
    </p:spTree>
    <p:extLst>
      <p:ext uri="{BB962C8B-B14F-4D97-AF65-F5344CB8AC3E}">
        <p14:creationId xmlns:p14="http://schemas.microsoft.com/office/powerpoint/2010/main" val="446954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スライド番号プレースホルダー 3"/>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1D7DD051-143B-4A19-9930-5531261748FA}" type="slidenum">
              <a:rPr lang="en-US" altLang="ja-JP" sz="1400" smtClean="0"/>
              <a:pPr eaLnBrk="1" hangingPunct="1">
                <a:spcBef>
                  <a:spcPct val="0"/>
                </a:spcBef>
                <a:buFontTx/>
                <a:buNone/>
              </a:pPr>
              <a:t>1</a:t>
            </a:fld>
            <a:endParaRPr lang="en-US" altLang="ja-JP" sz="1400"/>
          </a:p>
        </p:txBody>
      </p:sp>
      <p:pic>
        <p:nvPicPr>
          <p:cNvPr id="2052" name="Picture 16" descr="画像 2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4781550"/>
            <a:ext cx="350520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Oval 17"/>
          <p:cNvSpPr>
            <a:spLocks noChangeArrowheads="1"/>
          </p:cNvSpPr>
          <p:nvPr/>
        </p:nvSpPr>
        <p:spPr bwMode="auto">
          <a:xfrm>
            <a:off x="3403600" y="3632200"/>
            <a:ext cx="1268413" cy="1092200"/>
          </a:xfrm>
          <a:prstGeom prst="ellipse">
            <a:avLst/>
          </a:prstGeom>
          <a:solidFill>
            <a:srgbClr val="FF00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2054" name="Oval 18"/>
          <p:cNvSpPr>
            <a:spLocks noChangeArrowheads="1"/>
          </p:cNvSpPr>
          <p:nvPr/>
        </p:nvSpPr>
        <p:spPr bwMode="auto">
          <a:xfrm>
            <a:off x="2292350" y="3632200"/>
            <a:ext cx="1268413" cy="1092200"/>
          </a:xfrm>
          <a:prstGeom prst="ellipse">
            <a:avLst/>
          </a:prstGeom>
          <a:solidFill>
            <a:srgbClr val="FF00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2055" name="Oval 19"/>
          <p:cNvSpPr>
            <a:spLocks noChangeArrowheads="1"/>
          </p:cNvSpPr>
          <p:nvPr/>
        </p:nvSpPr>
        <p:spPr bwMode="auto">
          <a:xfrm>
            <a:off x="1247775" y="3632200"/>
            <a:ext cx="1268413" cy="1092200"/>
          </a:xfrm>
          <a:prstGeom prst="ellipse">
            <a:avLst/>
          </a:prstGeom>
          <a:solidFill>
            <a:srgbClr val="FF00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2056" name="Oval 20"/>
          <p:cNvSpPr>
            <a:spLocks noChangeArrowheads="1"/>
          </p:cNvSpPr>
          <p:nvPr/>
        </p:nvSpPr>
        <p:spPr bwMode="auto">
          <a:xfrm>
            <a:off x="196850" y="3632200"/>
            <a:ext cx="1268413" cy="1092200"/>
          </a:xfrm>
          <a:prstGeom prst="ellipse">
            <a:avLst/>
          </a:prstGeom>
          <a:solidFill>
            <a:srgbClr val="FF00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2057" name="WordArt 21"/>
          <p:cNvSpPr>
            <a:spLocks noChangeArrowheads="1" noChangeShapeType="1" noTextEdit="1"/>
          </p:cNvSpPr>
          <p:nvPr/>
        </p:nvSpPr>
        <p:spPr bwMode="auto">
          <a:xfrm>
            <a:off x="468313" y="3586163"/>
            <a:ext cx="3914775" cy="1101725"/>
          </a:xfrm>
          <a:prstGeom prst="rect">
            <a:avLst/>
          </a:prstGeom>
        </p:spPr>
        <p:txBody>
          <a:bodyPr wrap="none" fromWordArt="1">
            <a:prstTxWarp prst="textPlain">
              <a:avLst>
                <a:gd name="adj" fmla="val 50000"/>
              </a:avLst>
            </a:prstTxWarp>
          </a:bodyPr>
          <a:lstStyle/>
          <a:p>
            <a:pPr algn="ctr"/>
            <a:r>
              <a:rPr lang="ja-JP" altLang="en-US" sz="3600" b="1" kern="10">
                <a:ln w="9525">
                  <a:solidFill>
                    <a:srgbClr val="000000"/>
                  </a:solidFill>
                  <a:round/>
                  <a:headEnd/>
                  <a:tailEnd/>
                </a:ln>
                <a:gradFill rotWithShape="1">
                  <a:gsLst>
                    <a:gs pos="0">
                      <a:srgbClr val="3366FF"/>
                    </a:gs>
                    <a:gs pos="50000">
                      <a:srgbClr val="ECF1FF"/>
                    </a:gs>
                    <a:gs pos="100000">
                      <a:srgbClr val="3366FF"/>
                    </a:gs>
                  </a:gsLst>
                  <a:lin ang="5400000" scaled="1"/>
                </a:gradFill>
                <a:effectLst>
                  <a:outerShdw dist="107763" dir="2700000" algn="ctr" rotWithShape="0">
                    <a:srgbClr val="808080">
                      <a:alpha val="50000"/>
                    </a:srgbClr>
                  </a:outerShdw>
                </a:effectLst>
                <a:latin typeface="HG丸ｺﾞｼｯｸM-PRO"/>
                <a:ea typeface="HG丸ｺﾞｼｯｸM-PRO"/>
              </a:rPr>
              <a:t>ゆ め ぱ る</a:t>
            </a:r>
          </a:p>
        </p:txBody>
      </p:sp>
      <p:sp>
        <p:nvSpPr>
          <p:cNvPr id="2058" name="Oval 22"/>
          <p:cNvSpPr>
            <a:spLocks noChangeArrowheads="1"/>
          </p:cNvSpPr>
          <p:nvPr/>
        </p:nvSpPr>
        <p:spPr bwMode="auto">
          <a:xfrm>
            <a:off x="4703763" y="3632200"/>
            <a:ext cx="539750" cy="473075"/>
          </a:xfrm>
          <a:prstGeom prst="ellipse">
            <a:avLst/>
          </a:prstGeom>
          <a:solidFill>
            <a:srgbClr val="FF00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2059" name="Oval 23"/>
          <p:cNvSpPr>
            <a:spLocks noChangeArrowheads="1"/>
          </p:cNvSpPr>
          <p:nvPr/>
        </p:nvSpPr>
        <p:spPr bwMode="auto">
          <a:xfrm>
            <a:off x="5240338" y="3443288"/>
            <a:ext cx="268287" cy="236537"/>
          </a:xfrm>
          <a:prstGeom prst="ellipse">
            <a:avLst/>
          </a:prstGeom>
          <a:solidFill>
            <a:srgbClr val="FF00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2061" name="WordArt 24"/>
          <p:cNvSpPr>
            <a:spLocks noChangeArrowheads="1" noChangeShapeType="1" noTextEdit="1"/>
          </p:cNvSpPr>
          <p:nvPr/>
        </p:nvSpPr>
        <p:spPr bwMode="auto">
          <a:xfrm>
            <a:off x="734194" y="1340768"/>
            <a:ext cx="3332981" cy="536575"/>
          </a:xfrm>
          <a:prstGeom prst="rect">
            <a:avLst/>
          </a:prstGeom>
        </p:spPr>
        <p:txBody>
          <a:bodyPr wrap="none" fromWordArt="1">
            <a:prstTxWarp prst="textPlain">
              <a:avLst>
                <a:gd name="adj" fmla="val 50000"/>
              </a:avLst>
            </a:prstTxWarp>
          </a:bodyPr>
          <a:lstStyle/>
          <a:p>
            <a:pPr algn="ctr"/>
            <a:r>
              <a:rPr lang="ja-JP" altLang="en-US" sz="3600" b="1" kern="1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HG丸ｺﾞｼｯｸM-PRO"/>
                <a:ea typeface="HG丸ｺﾞｼｯｸM-PRO"/>
              </a:rPr>
              <a:t>～相談支援</a:t>
            </a:r>
            <a:r>
              <a:rPr lang="ja-JP" altLang="en-US" sz="3600" b="1" kern="10" dirty="0">
                <a:ln w="12700">
                  <a:solidFill>
                    <a:schemeClr val="tx2">
                      <a:satMod val="155000"/>
                    </a:schemeClr>
                  </a:solidFill>
                  <a:prstDash val="solid"/>
                </a:ln>
                <a:solidFill>
                  <a:schemeClr val="tx2"/>
                </a:solidFill>
                <a:latin typeface="HG丸ｺﾞｼｯｸM-PRO"/>
                <a:ea typeface="HG丸ｺﾞｼｯｸM-PRO"/>
              </a:rPr>
              <a:t>ファイル～</a:t>
            </a:r>
          </a:p>
        </p:txBody>
      </p:sp>
      <p:sp>
        <p:nvSpPr>
          <p:cNvPr id="14" name="WordArt 24"/>
          <p:cNvSpPr>
            <a:spLocks noChangeArrowheads="1" noChangeShapeType="1" noTextEdit="1"/>
          </p:cNvSpPr>
          <p:nvPr/>
        </p:nvSpPr>
        <p:spPr bwMode="auto">
          <a:xfrm>
            <a:off x="1881981" y="2387784"/>
            <a:ext cx="5432826" cy="536575"/>
          </a:xfrm>
          <a:prstGeom prst="rect">
            <a:avLst/>
          </a:prstGeom>
        </p:spPr>
        <p:txBody>
          <a:bodyPr wrap="none" fromWordArt="1">
            <a:prstTxWarp prst="textPlain">
              <a:avLst>
                <a:gd name="adj" fmla="val 50000"/>
              </a:avLst>
            </a:prstTxWarp>
          </a:bodyPr>
          <a:lstStyle/>
          <a:p>
            <a:pPr algn="ctr"/>
            <a:r>
              <a:rPr lang="ja-JP" altLang="en-US" sz="3600" b="1" kern="10" dirty="0">
                <a:ln w="12700">
                  <a:solidFill>
                    <a:schemeClr val="tx2">
                      <a:satMod val="155000"/>
                    </a:schemeClr>
                  </a:solidFill>
                  <a:prstDash val="solid"/>
                </a:ln>
                <a:solidFill>
                  <a:schemeClr val="tx2"/>
                </a:solidFill>
                <a:latin typeface="HG丸ｺﾞｼｯｸM-PRO"/>
                <a:ea typeface="HG丸ｺﾞｼｯｸM-PRO"/>
              </a:rPr>
              <a:t>かがやき手帳って？</a:t>
            </a:r>
          </a:p>
        </p:txBody>
      </p:sp>
    </p:spTree>
    <p:extLst>
      <p:ext uri="{BB962C8B-B14F-4D97-AF65-F5344CB8AC3E}">
        <p14:creationId xmlns:p14="http://schemas.microsoft.com/office/powerpoint/2010/main" val="2650833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3"/>
          <p:cNvSpPr txBox="1">
            <a:spLocks noChangeArrowheads="1"/>
          </p:cNvSpPr>
          <p:nvPr/>
        </p:nvSpPr>
        <p:spPr bwMode="auto">
          <a:xfrm>
            <a:off x="539750" y="646113"/>
            <a:ext cx="73446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●ＭＹ　ＭＥＭＯＲＹ（大切な思い出）</a:t>
            </a:r>
          </a:p>
        </p:txBody>
      </p:sp>
      <p:sp>
        <p:nvSpPr>
          <p:cNvPr id="6" name="テキスト ボックス 5"/>
          <p:cNvSpPr txBox="1">
            <a:spLocks noChangeArrowheads="1"/>
          </p:cNvSpPr>
          <p:nvPr/>
        </p:nvSpPr>
        <p:spPr bwMode="auto">
          <a:xfrm>
            <a:off x="5364088" y="2132856"/>
            <a:ext cx="324036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t>お子さんの成長過程での、節目ごとの出来事を記録しておきましょう！</a:t>
            </a:r>
            <a:endParaRPr lang="en-US" altLang="ja-JP" sz="2000" dirty="0"/>
          </a:p>
          <a:p>
            <a:pPr eaLnBrk="1" hangingPunct="1">
              <a:spcBef>
                <a:spcPct val="0"/>
              </a:spcBef>
              <a:buFontTx/>
              <a:buNone/>
            </a:pPr>
            <a:endParaRPr lang="en-US" altLang="ja-JP" sz="2000" dirty="0"/>
          </a:p>
          <a:p>
            <a:pPr eaLnBrk="1" hangingPunct="1">
              <a:spcBef>
                <a:spcPct val="0"/>
              </a:spcBef>
              <a:buFontTx/>
              <a:buNone/>
            </a:pPr>
            <a:r>
              <a:rPr lang="ja-JP" altLang="en-US" sz="2000" dirty="0"/>
              <a:t>例）</a:t>
            </a:r>
            <a:endParaRPr lang="en-US" altLang="ja-JP" sz="2000" dirty="0"/>
          </a:p>
          <a:p>
            <a:pPr eaLnBrk="1" hangingPunct="1">
              <a:spcBef>
                <a:spcPct val="0"/>
              </a:spcBef>
              <a:buFontTx/>
              <a:buNone/>
            </a:pPr>
            <a:r>
              <a:rPr lang="ja-JP" altLang="en-US" sz="2000" dirty="0"/>
              <a:t>初めてのつかまり立ち！</a:t>
            </a:r>
            <a:endParaRPr lang="en-US" altLang="ja-JP" sz="2000" dirty="0"/>
          </a:p>
          <a:p>
            <a:pPr eaLnBrk="1" hangingPunct="1">
              <a:spcBef>
                <a:spcPct val="0"/>
              </a:spcBef>
              <a:buFontTx/>
              <a:buNone/>
            </a:pPr>
            <a:r>
              <a:rPr lang="ja-JP" altLang="en-US" sz="2000" dirty="0"/>
              <a:t>初めて言葉！</a:t>
            </a:r>
            <a:endParaRPr lang="en-US" altLang="ja-JP" sz="2000" dirty="0"/>
          </a:p>
          <a:p>
            <a:pPr eaLnBrk="1" hangingPunct="1">
              <a:spcBef>
                <a:spcPct val="0"/>
              </a:spcBef>
              <a:buFontTx/>
              <a:buNone/>
            </a:pPr>
            <a:r>
              <a:rPr lang="ja-JP" altLang="en-US" sz="2000" dirty="0"/>
              <a: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816" y="1433490"/>
            <a:ext cx="4720075" cy="4334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4288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3"/>
          <p:cNvSpPr txBox="1">
            <a:spLocks noChangeArrowheads="1"/>
          </p:cNvSpPr>
          <p:nvPr/>
        </p:nvSpPr>
        <p:spPr bwMode="auto">
          <a:xfrm>
            <a:off x="539750" y="646113"/>
            <a:ext cx="73446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●ＭＹ　ＰＨＯＴＯ</a:t>
            </a:r>
          </a:p>
        </p:txBody>
      </p:sp>
      <p:sp>
        <p:nvSpPr>
          <p:cNvPr id="6" name="テキスト ボックス 5"/>
          <p:cNvSpPr txBox="1">
            <a:spLocks noChangeArrowheads="1"/>
          </p:cNvSpPr>
          <p:nvPr/>
        </p:nvSpPr>
        <p:spPr bwMode="auto">
          <a:xfrm>
            <a:off x="5364088" y="2132856"/>
            <a:ext cx="28803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t>素敵な思い出は、写真としても残しておきたいものですね！</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174" y="1628800"/>
            <a:ext cx="4593068" cy="4543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4288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3"/>
          <p:cNvSpPr txBox="1">
            <a:spLocks noChangeArrowheads="1"/>
          </p:cNvSpPr>
          <p:nvPr/>
        </p:nvSpPr>
        <p:spPr bwMode="auto">
          <a:xfrm>
            <a:off x="539750" y="646113"/>
            <a:ext cx="73446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●学びの記録（そだちの記録）</a:t>
            </a:r>
          </a:p>
        </p:txBody>
      </p:sp>
      <p:sp>
        <p:nvSpPr>
          <p:cNvPr id="6" name="テキスト ボックス 5"/>
          <p:cNvSpPr txBox="1">
            <a:spLocks noChangeArrowheads="1"/>
          </p:cNvSpPr>
          <p:nvPr/>
        </p:nvSpPr>
        <p:spPr bwMode="auto">
          <a:xfrm>
            <a:off x="5673304" y="1169333"/>
            <a:ext cx="3147168"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t>ココが、かがやき手帳の</a:t>
            </a:r>
            <a:endParaRPr lang="en-US" altLang="ja-JP" sz="2000" dirty="0"/>
          </a:p>
          <a:p>
            <a:pPr eaLnBrk="1" hangingPunct="1">
              <a:spcBef>
                <a:spcPct val="0"/>
              </a:spcBef>
              <a:buFontTx/>
              <a:buNone/>
            </a:pPr>
            <a:r>
              <a:rPr lang="ja-JP" altLang="en-US" sz="2800" dirty="0">
                <a:solidFill>
                  <a:srgbClr val="FF0000"/>
                </a:solidFill>
              </a:rPr>
              <a:t>メインページ！！</a:t>
            </a:r>
            <a:endParaRPr lang="en-US" altLang="ja-JP" sz="2800" dirty="0">
              <a:solidFill>
                <a:srgbClr val="FF0000"/>
              </a:solidFill>
            </a:endParaRPr>
          </a:p>
          <a:p>
            <a:pPr eaLnBrk="1" hangingPunct="1">
              <a:spcBef>
                <a:spcPct val="0"/>
              </a:spcBef>
              <a:buFontTx/>
              <a:buNone/>
            </a:pPr>
            <a:endParaRPr lang="en-US" altLang="ja-JP" sz="2000" dirty="0"/>
          </a:p>
          <a:p>
            <a:pPr eaLnBrk="1" hangingPunct="1">
              <a:spcBef>
                <a:spcPct val="0"/>
              </a:spcBef>
              <a:buFontTx/>
              <a:buNone/>
            </a:pPr>
            <a:r>
              <a:rPr lang="ja-JP" altLang="en-US" sz="2000" dirty="0"/>
              <a:t>お子さんの日々の暮らしの中での、ちょっとしたできごとや、成長を感じたところを書き留めておきましょう！</a:t>
            </a:r>
            <a:endParaRPr lang="en-US" altLang="ja-JP" sz="2000" dirty="0"/>
          </a:p>
          <a:p>
            <a:pPr eaLnBrk="1" hangingPunct="1">
              <a:spcBef>
                <a:spcPct val="0"/>
              </a:spcBef>
              <a:buFontTx/>
              <a:buNone/>
            </a:pPr>
            <a:endParaRPr lang="en-US" altLang="ja-JP" sz="2000" dirty="0"/>
          </a:p>
          <a:p>
            <a:pPr eaLnBrk="1" hangingPunct="1">
              <a:spcBef>
                <a:spcPct val="0"/>
              </a:spcBef>
              <a:buFontTx/>
              <a:buNone/>
            </a:pPr>
            <a:endParaRPr lang="en-US" altLang="ja-JP" sz="2000" dirty="0"/>
          </a:p>
          <a:p>
            <a:pPr eaLnBrk="1" hangingPunct="1">
              <a:spcBef>
                <a:spcPct val="0"/>
              </a:spcBef>
              <a:buFontTx/>
              <a:buNone/>
            </a:pPr>
            <a:r>
              <a:rPr lang="ja-JP" altLang="en-US" sz="2000" dirty="0"/>
              <a:t>就学前のお子さんも、活用できますよ</a:t>
            </a:r>
            <a:r>
              <a:rPr lang="en-US" altLang="ja-JP" sz="2000" dirty="0"/>
              <a:t>(^o^)</a:t>
            </a:r>
          </a:p>
          <a:p>
            <a:pPr eaLnBrk="1" hangingPunct="1">
              <a:spcBef>
                <a:spcPct val="0"/>
              </a:spcBef>
              <a:buFontTx/>
              <a:buNone/>
            </a:pPr>
            <a:endParaRPr lang="en-US" altLang="ja-JP" sz="2000" dirty="0"/>
          </a:p>
          <a:p>
            <a:pPr eaLnBrk="1" hangingPunct="1">
              <a:spcBef>
                <a:spcPct val="0"/>
              </a:spcBef>
              <a:buFontTx/>
              <a:buNone/>
            </a:pPr>
            <a:r>
              <a:rPr lang="ja-JP" altLang="en-US" sz="2000" dirty="0"/>
              <a:t>書き方は、後ほど・・・</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352"/>
            <a:ext cx="2376264" cy="2820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412352"/>
            <a:ext cx="3117528" cy="2579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図 6">
            <a:extLst>
              <a:ext uri="{FF2B5EF4-FFF2-40B4-BE49-F238E27FC236}">
                <a16:creationId xmlns:a16="http://schemas.microsoft.com/office/drawing/2014/main" id="{A1F73423-01FE-40BA-93EF-E0E0AC335FB6}"/>
              </a:ext>
            </a:extLst>
          </p:cNvPr>
          <p:cNvPicPr>
            <a:picLocks noChangeAspect="1"/>
          </p:cNvPicPr>
          <p:nvPr/>
        </p:nvPicPr>
        <p:blipFill>
          <a:blip r:embed="rId4"/>
          <a:stretch>
            <a:fillRect/>
          </a:stretch>
        </p:blipFill>
        <p:spPr>
          <a:xfrm>
            <a:off x="827584" y="4232474"/>
            <a:ext cx="3888432" cy="1630696"/>
          </a:xfrm>
          <a:prstGeom prst="rect">
            <a:avLst/>
          </a:prstGeom>
        </p:spPr>
      </p:pic>
    </p:spTree>
    <p:extLst>
      <p:ext uri="{BB962C8B-B14F-4D97-AF65-F5344CB8AC3E}">
        <p14:creationId xmlns:p14="http://schemas.microsoft.com/office/powerpoint/2010/main" val="3546375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3"/>
          <p:cNvSpPr txBox="1">
            <a:spLocks noChangeArrowheads="1"/>
          </p:cNvSpPr>
          <p:nvPr/>
        </p:nvSpPr>
        <p:spPr bwMode="auto">
          <a:xfrm>
            <a:off x="539750" y="646113"/>
            <a:ext cx="73446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●実習・施設見学の記録</a:t>
            </a:r>
          </a:p>
        </p:txBody>
      </p:sp>
      <p:sp>
        <p:nvSpPr>
          <p:cNvPr id="6" name="テキスト ボックス 5"/>
          <p:cNvSpPr txBox="1">
            <a:spLocks noChangeArrowheads="1"/>
          </p:cNvSpPr>
          <p:nvPr/>
        </p:nvSpPr>
        <p:spPr bwMode="auto">
          <a:xfrm>
            <a:off x="5343124" y="1781560"/>
            <a:ext cx="288032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t>ここまで来ると、間もなく大人の世界へ・・・</a:t>
            </a:r>
            <a:endParaRPr lang="en-US" altLang="ja-JP" sz="2000" dirty="0"/>
          </a:p>
          <a:p>
            <a:pPr eaLnBrk="1" hangingPunct="1">
              <a:spcBef>
                <a:spcPct val="0"/>
              </a:spcBef>
              <a:buFontTx/>
              <a:buNone/>
            </a:pPr>
            <a:endParaRPr lang="en-US" altLang="ja-JP" sz="2000" dirty="0"/>
          </a:p>
          <a:p>
            <a:pPr eaLnBrk="1" hangingPunct="1">
              <a:spcBef>
                <a:spcPct val="0"/>
              </a:spcBef>
              <a:buFontTx/>
              <a:buNone/>
            </a:pPr>
            <a:r>
              <a:rPr lang="ja-JP" altLang="en-US" sz="2000" dirty="0"/>
              <a:t>働くことへのチャレンジ記録です。</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5011766" cy="4548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8173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30"/>
          <p:cNvGrpSpPr>
            <a:grpSpLocks/>
          </p:cNvGrpSpPr>
          <p:nvPr/>
        </p:nvGrpSpPr>
        <p:grpSpPr bwMode="auto">
          <a:xfrm>
            <a:off x="6311900" y="2354263"/>
            <a:ext cx="2220913" cy="2154237"/>
            <a:chOff x="4014" y="2840"/>
            <a:chExt cx="1399" cy="1357"/>
          </a:xfrm>
        </p:grpSpPr>
        <p:sp>
          <p:nvSpPr>
            <p:cNvPr id="35849" name="Rectangle 31"/>
            <p:cNvSpPr>
              <a:spLocks noChangeArrowheads="1"/>
            </p:cNvSpPr>
            <p:nvPr/>
          </p:nvSpPr>
          <p:spPr bwMode="auto">
            <a:xfrm rot="1506038">
              <a:off x="4231" y="2840"/>
              <a:ext cx="1020" cy="120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35850" name="Text Box 32"/>
            <p:cNvSpPr txBox="1">
              <a:spLocks noChangeArrowheads="1"/>
            </p:cNvSpPr>
            <p:nvPr/>
          </p:nvSpPr>
          <p:spPr bwMode="auto">
            <a:xfrm rot="1471969">
              <a:off x="4392" y="3140"/>
              <a:ext cx="10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b="1" dirty="0">
                  <a:solidFill>
                    <a:schemeClr val="bg2">
                      <a:lumMod val="25000"/>
                    </a:schemeClr>
                  </a:solidFill>
                </a:rPr>
                <a:t>かがやき手帳</a:t>
              </a:r>
            </a:p>
          </p:txBody>
        </p:sp>
        <p:sp>
          <p:nvSpPr>
            <p:cNvPr id="35851" name="Text Box 33"/>
            <p:cNvSpPr txBox="1">
              <a:spLocks noChangeArrowheads="1"/>
            </p:cNvSpPr>
            <p:nvPr/>
          </p:nvSpPr>
          <p:spPr bwMode="auto">
            <a:xfrm rot="1492842">
              <a:off x="4105" y="3761"/>
              <a:ext cx="944"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900" dirty="0">
                  <a:solidFill>
                    <a:schemeClr val="bg2">
                      <a:lumMod val="25000"/>
                    </a:schemeClr>
                  </a:solidFill>
                </a:rPr>
                <a:t>倉敷市・倉敷市教育委員会</a:t>
              </a:r>
            </a:p>
          </p:txBody>
        </p:sp>
        <p:pic>
          <p:nvPicPr>
            <p:cNvPr id="35852" name="Picture 34" descr="illust2144_thu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08765">
              <a:off x="4407" y="3370"/>
              <a:ext cx="653"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35"/>
            <p:cNvSpPr>
              <a:spLocks/>
            </p:cNvSpPr>
            <p:nvPr/>
          </p:nvSpPr>
          <p:spPr bwMode="auto">
            <a:xfrm>
              <a:off x="4014" y="3786"/>
              <a:ext cx="921" cy="411"/>
            </a:xfrm>
            <a:custGeom>
              <a:avLst/>
              <a:gdLst>
                <a:gd name="T0" fmla="*/ 0 w 1270"/>
                <a:gd name="T1" fmla="*/ 0 h 590"/>
                <a:gd name="T2" fmla="*/ 0 w 1270"/>
                <a:gd name="T3" fmla="*/ 182 h 590"/>
                <a:gd name="T4" fmla="*/ 1270 w 1270"/>
                <a:gd name="T5" fmla="*/ 590 h 590"/>
              </a:gdLst>
              <a:ahLst/>
              <a:cxnLst>
                <a:cxn ang="0">
                  <a:pos x="T0" y="T1"/>
                </a:cxn>
                <a:cxn ang="0">
                  <a:pos x="T2" y="T3"/>
                </a:cxn>
                <a:cxn ang="0">
                  <a:pos x="T4" y="T5"/>
                </a:cxn>
              </a:cxnLst>
              <a:rect l="0" t="0" r="r" b="b"/>
              <a:pathLst>
                <a:path w="1270" h="590">
                  <a:moveTo>
                    <a:pt x="0" y="0"/>
                  </a:moveTo>
                  <a:lnTo>
                    <a:pt x="0" y="182"/>
                  </a:lnTo>
                  <a:lnTo>
                    <a:pt x="1270" y="590"/>
                  </a:lnTo>
                </a:path>
              </a:pathLst>
            </a:custGeom>
            <a:gradFill rotWithShape="1">
              <a:gsLst>
                <a:gs pos="0">
                  <a:schemeClr val="bg2">
                    <a:gamma/>
                    <a:tint val="22353"/>
                    <a:invGamma/>
                  </a:schemeClr>
                </a:gs>
                <a:gs pos="100000">
                  <a:schemeClr val="bg2"/>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sp>
        <p:nvSpPr>
          <p:cNvPr id="35843" name="テキスト ボックス 9"/>
          <p:cNvSpPr txBox="1">
            <a:spLocks noChangeArrowheads="1"/>
          </p:cNvSpPr>
          <p:nvPr/>
        </p:nvSpPr>
        <p:spPr bwMode="auto">
          <a:xfrm>
            <a:off x="712402" y="2204864"/>
            <a:ext cx="903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（例）</a:t>
            </a:r>
          </a:p>
        </p:txBody>
      </p:sp>
      <p:sp>
        <p:nvSpPr>
          <p:cNvPr id="35844" name="テキスト ボックス 10"/>
          <p:cNvSpPr txBox="1">
            <a:spLocks noChangeArrowheads="1"/>
          </p:cNvSpPr>
          <p:nvPr/>
        </p:nvSpPr>
        <p:spPr bwMode="auto">
          <a:xfrm>
            <a:off x="1089025" y="2844807"/>
            <a:ext cx="42941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dirty="0"/>
              <a:t>・個別支援計画　　（特性シート）</a:t>
            </a:r>
          </a:p>
        </p:txBody>
      </p:sp>
      <p:sp>
        <p:nvSpPr>
          <p:cNvPr id="35845" name="テキスト ボックス 11"/>
          <p:cNvSpPr txBox="1">
            <a:spLocks noChangeArrowheads="1"/>
          </p:cNvSpPr>
          <p:nvPr/>
        </p:nvSpPr>
        <p:spPr bwMode="auto">
          <a:xfrm>
            <a:off x="1073150" y="3905257"/>
            <a:ext cx="4852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a:t>・医療情報提供書、検査結果報告書</a:t>
            </a:r>
            <a:endParaRPr lang="en-US" altLang="ja-JP" sz="2400"/>
          </a:p>
        </p:txBody>
      </p:sp>
      <p:sp>
        <p:nvSpPr>
          <p:cNvPr id="35846" name="テキスト ボックス 12"/>
          <p:cNvSpPr txBox="1">
            <a:spLocks noChangeArrowheads="1"/>
          </p:cNvSpPr>
          <p:nvPr/>
        </p:nvSpPr>
        <p:spPr bwMode="auto">
          <a:xfrm>
            <a:off x="1082675" y="3359157"/>
            <a:ext cx="218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a:t>・サポートブック</a:t>
            </a:r>
          </a:p>
        </p:txBody>
      </p:sp>
      <p:sp>
        <p:nvSpPr>
          <p:cNvPr id="35847" name="テキスト ボックス 14"/>
          <p:cNvSpPr txBox="1">
            <a:spLocks noChangeArrowheads="1"/>
          </p:cNvSpPr>
          <p:nvPr/>
        </p:nvSpPr>
        <p:spPr bwMode="auto">
          <a:xfrm>
            <a:off x="687388" y="1052513"/>
            <a:ext cx="7556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a:t>保護者がうまく書けなくても、支援機関で作成した情報を</a:t>
            </a:r>
            <a:endParaRPr lang="en-US" altLang="ja-JP" sz="2400"/>
          </a:p>
          <a:p>
            <a:pPr eaLnBrk="1" hangingPunct="1">
              <a:spcBef>
                <a:spcPct val="0"/>
              </a:spcBef>
              <a:buFontTx/>
              <a:buNone/>
            </a:pPr>
            <a:r>
              <a:rPr lang="ja-JP" altLang="en-US" sz="2400"/>
              <a:t>綴じておけば、次のステージでの支援に役立てられます。</a:t>
            </a:r>
          </a:p>
        </p:txBody>
      </p:sp>
      <p:sp>
        <p:nvSpPr>
          <p:cNvPr id="35848" name="テキスト ボックス 15"/>
          <p:cNvSpPr txBox="1">
            <a:spLocks noChangeArrowheads="1"/>
          </p:cNvSpPr>
          <p:nvPr/>
        </p:nvSpPr>
        <p:spPr bwMode="auto">
          <a:xfrm>
            <a:off x="825500" y="4941888"/>
            <a:ext cx="76342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solidFill>
                  <a:srgbClr val="FF0000"/>
                </a:solidFill>
              </a:rPr>
              <a:t>「伝える」</a:t>
            </a:r>
            <a:r>
              <a:rPr lang="ja-JP" altLang="en-US" sz="2800" dirty="0"/>
              <a:t>という作業は、保護者の一番大切な役割</a:t>
            </a:r>
            <a:endParaRPr lang="en-US" altLang="ja-JP" sz="2800" dirty="0"/>
          </a:p>
          <a:p>
            <a:pPr eaLnBrk="1" hangingPunct="1">
              <a:spcBef>
                <a:spcPct val="0"/>
              </a:spcBef>
              <a:buFontTx/>
              <a:buNone/>
            </a:pPr>
            <a:r>
              <a:rPr lang="ja-JP" altLang="en-US" sz="2800" dirty="0"/>
              <a:t>かもしれませんね。</a:t>
            </a:r>
          </a:p>
        </p:txBody>
      </p:sp>
      <p:sp>
        <p:nvSpPr>
          <p:cNvPr id="2" name="円形吹き出し 1"/>
          <p:cNvSpPr/>
          <p:nvPr/>
        </p:nvSpPr>
        <p:spPr>
          <a:xfrm>
            <a:off x="4182044" y="1911791"/>
            <a:ext cx="2682792" cy="933016"/>
          </a:xfrm>
          <a:prstGeom prst="wedgeEllipseCallout">
            <a:avLst>
              <a:gd name="adj1" fmla="val 34606"/>
              <a:gd name="adj2" fmla="val 8741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0"/>
          <p:cNvSpPr txBox="1">
            <a:spLocks noChangeArrowheads="1"/>
          </p:cNvSpPr>
          <p:nvPr/>
        </p:nvSpPr>
        <p:spPr bwMode="auto">
          <a:xfrm>
            <a:off x="4465638" y="2051556"/>
            <a:ext cx="2262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とじれバインダー！</a:t>
            </a:r>
          </a:p>
        </p:txBody>
      </p:sp>
      <p:sp>
        <p:nvSpPr>
          <p:cNvPr id="16" name="テキスト ボックス 10"/>
          <p:cNvSpPr txBox="1">
            <a:spLocks noChangeArrowheads="1"/>
          </p:cNvSpPr>
          <p:nvPr/>
        </p:nvSpPr>
        <p:spPr bwMode="auto">
          <a:xfrm>
            <a:off x="4376969" y="2390230"/>
            <a:ext cx="23391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400" dirty="0">
                <a:latin typeface="HG丸ｺﾞｼｯｸM-PRO" panose="020F0600000000000000" pitchFamily="50" charset="-128"/>
                <a:ea typeface="HG丸ｺﾞｼｯｸM-PRO" panose="020F0600000000000000" pitchFamily="50" charset="-128"/>
              </a:rPr>
              <a:t>（綴じれば、良いんだ！）</a:t>
            </a:r>
          </a:p>
        </p:txBody>
      </p:sp>
    </p:spTree>
    <p:extLst>
      <p:ext uri="{BB962C8B-B14F-4D97-AF65-F5344CB8AC3E}">
        <p14:creationId xmlns:p14="http://schemas.microsoft.com/office/powerpoint/2010/main" val="233615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892268" y="4442408"/>
            <a:ext cx="1441715" cy="1272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892268" y="4643503"/>
            <a:ext cx="1441715" cy="1272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892268" y="4854620"/>
            <a:ext cx="1441715" cy="1272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892268" y="5089606"/>
            <a:ext cx="1441715" cy="65562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Group 30"/>
          <p:cNvGrpSpPr>
            <a:grpSpLocks/>
          </p:cNvGrpSpPr>
          <p:nvPr/>
        </p:nvGrpSpPr>
        <p:grpSpPr bwMode="auto">
          <a:xfrm>
            <a:off x="644576" y="1308525"/>
            <a:ext cx="1890713" cy="1833563"/>
            <a:chOff x="4014" y="2840"/>
            <a:chExt cx="1399" cy="1357"/>
          </a:xfrm>
        </p:grpSpPr>
        <p:sp>
          <p:nvSpPr>
            <p:cNvPr id="11" name="Rectangle 31"/>
            <p:cNvSpPr>
              <a:spLocks noChangeArrowheads="1"/>
            </p:cNvSpPr>
            <p:nvPr/>
          </p:nvSpPr>
          <p:spPr bwMode="auto">
            <a:xfrm rot="1506038">
              <a:off x="4231" y="2840"/>
              <a:ext cx="1020" cy="120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12" name="Text Box 32"/>
            <p:cNvSpPr txBox="1">
              <a:spLocks noChangeArrowheads="1"/>
            </p:cNvSpPr>
            <p:nvPr/>
          </p:nvSpPr>
          <p:spPr bwMode="auto">
            <a:xfrm rot="1471969">
              <a:off x="4392" y="3132"/>
              <a:ext cx="1021"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400" b="1" dirty="0">
                  <a:solidFill>
                    <a:schemeClr val="bg2">
                      <a:lumMod val="25000"/>
                    </a:schemeClr>
                  </a:solidFill>
                </a:rPr>
                <a:t>かがやき手帳</a:t>
              </a:r>
            </a:p>
          </p:txBody>
        </p:sp>
        <p:sp>
          <p:nvSpPr>
            <p:cNvPr id="13" name="Text Box 33"/>
            <p:cNvSpPr txBox="1">
              <a:spLocks noChangeArrowheads="1"/>
            </p:cNvSpPr>
            <p:nvPr/>
          </p:nvSpPr>
          <p:spPr bwMode="auto">
            <a:xfrm rot="1492842">
              <a:off x="4127" y="3759"/>
              <a:ext cx="900" cy="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700" dirty="0">
                  <a:solidFill>
                    <a:schemeClr val="bg2">
                      <a:lumMod val="25000"/>
                    </a:schemeClr>
                  </a:solidFill>
                </a:rPr>
                <a:t>倉敷市・倉敷市教育委員会</a:t>
              </a:r>
            </a:p>
          </p:txBody>
        </p:sp>
        <p:pic>
          <p:nvPicPr>
            <p:cNvPr id="14" name="Picture 34" descr="illust2144_thu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08765">
              <a:off x="4407" y="3370"/>
              <a:ext cx="653"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35"/>
            <p:cNvSpPr>
              <a:spLocks/>
            </p:cNvSpPr>
            <p:nvPr/>
          </p:nvSpPr>
          <p:spPr bwMode="auto">
            <a:xfrm>
              <a:off x="4014" y="3786"/>
              <a:ext cx="921" cy="411"/>
            </a:xfrm>
            <a:custGeom>
              <a:avLst/>
              <a:gdLst>
                <a:gd name="T0" fmla="*/ 0 w 1270"/>
                <a:gd name="T1" fmla="*/ 0 h 590"/>
                <a:gd name="T2" fmla="*/ 0 w 1270"/>
                <a:gd name="T3" fmla="*/ 182 h 590"/>
                <a:gd name="T4" fmla="*/ 1270 w 1270"/>
                <a:gd name="T5" fmla="*/ 590 h 590"/>
              </a:gdLst>
              <a:ahLst/>
              <a:cxnLst>
                <a:cxn ang="0">
                  <a:pos x="T0" y="T1"/>
                </a:cxn>
                <a:cxn ang="0">
                  <a:pos x="T2" y="T3"/>
                </a:cxn>
                <a:cxn ang="0">
                  <a:pos x="T4" y="T5"/>
                </a:cxn>
              </a:cxnLst>
              <a:rect l="0" t="0" r="r" b="b"/>
              <a:pathLst>
                <a:path w="1270" h="590">
                  <a:moveTo>
                    <a:pt x="0" y="0"/>
                  </a:moveTo>
                  <a:lnTo>
                    <a:pt x="0" y="182"/>
                  </a:lnTo>
                  <a:lnTo>
                    <a:pt x="1270" y="590"/>
                  </a:lnTo>
                </a:path>
              </a:pathLst>
            </a:custGeom>
            <a:gradFill rotWithShape="1">
              <a:gsLst>
                <a:gs pos="0">
                  <a:schemeClr val="bg2">
                    <a:gamma/>
                    <a:tint val="22353"/>
                    <a:invGamma/>
                  </a:schemeClr>
                </a:gs>
                <a:gs pos="100000">
                  <a:schemeClr val="bg2"/>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sp>
        <p:nvSpPr>
          <p:cNvPr id="16" name="右中かっこ 15"/>
          <p:cNvSpPr/>
          <p:nvPr/>
        </p:nvSpPr>
        <p:spPr>
          <a:xfrm rot="10800000">
            <a:off x="2596604" y="1429125"/>
            <a:ext cx="689499" cy="4316103"/>
          </a:xfrm>
          <a:prstGeom prst="rightBrace">
            <a:avLst>
              <a:gd name="adj1" fmla="val 45635"/>
              <a:gd name="adj2" fmla="val 4173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テキスト ボックス 3"/>
          <p:cNvSpPr txBox="1">
            <a:spLocks noChangeArrowheads="1"/>
          </p:cNvSpPr>
          <p:nvPr/>
        </p:nvSpPr>
        <p:spPr bwMode="auto">
          <a:xfrm>
            <a:off x="395536" y="3429000"/>
            <a:ext cx="22829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かがやき手帳</a:t>
            </a:r>
          </a:p>
        </p:txBody>
      </p:sp>
      <p:sp>
        <p:nvSpPr>
          <p:cNvPr id="18" name="テキスト ボックス 3"/>
          <p:cNvSpPr txBox="1">
            <a:spLocks noChangeArrowheads="1"/>
          </p:cNvSpPr>
          <p:nvPr/>
        </p:nvSpPr>
        <p:spPr bwMode="auto">
          <a:xfrm>
            <a:off x="438966" y="4160400"/>
            <a:ext cx="233231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t>定期的に、お子さんの課題・成長を記載し</a:t>
            </a:r>
            <a:r>
              <a:rPr lang="ja-JP" altLang="en-US" sz="1800" dirty="0">
                <a:solidFill>
                  <a:srgbClr val="FF0000"/>
                </a:solidFill>
              </a:rPr>
              <a:t>積み上げて</a:t>
            </a:r>
            <a:r>
              <a:rPr lang="ja-JP" altLang="en-US" sz="1800" dirty="0"/>
              <a:t>いくもの</a:t>
            </a:r>
            <a:endParaRPr lang="en-US" altLang="ja-JP" sz="1800" dirty="0"/>
          </a:p>
        </p:txBody>
      </p:sp>
      <p:grpSp>
        <p:nvGrpSpPr>
          <p:cNvPr id="4" name="グループ化 3"/>
          <p:cNvGrpSpPr/>
          <p:nvPr/>
        </p:nvGrpSpPr>
        <p:grpSpPr>
          <a:xfrm>
            <a:off x="2732014" y="4370381"/>
            <a:ext cx="1576710" cy="837333"/>
            <a:chOff x="2732014" y="4370381"/>
            <a:chExt cx="1576710" cy="837333"/>
          </a:xfrm>
        </p:grpSpPr>
        <p:cxnSp>
          <p:nvCxnSpPr>
            <p:cNvPr id="20" name="直線コネクタ 19"/>
            <p:cNvCxnSpPr/>
            <p:nvPr/>
          </p:nvCxnSpPr>
          <p:spPr>
            <a:xfrm>
              <a:off x="3653417" y="4370381"/>
              <a:ext cx="6480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3660652" y="4597266"/>
              <a:ext cx="6480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7" name="グループ化 26"/>
            <p:cNvGrpSpPr/>
            <p:nvPr/>
          </p:nvGrpSpPr>
          <p:grpSpPr>
            <a:xfrm>
              <a:off x="2732014" y="4869160"/>
              <a:ext cx="1119906" cy="338554"/>
              <a:chOff x="4924996" y="4835470"/>
              <a:chExt cx="1119906" cy="338554"/>
            </a:xfrm>
          </p:grpSpPr>
          <p:sp>
            <p:nvSpPr>
              <p:cNvPr id="25" name="線吹き出し 3 (枠付き) 24"/>
              <p:cNvSpPr/>
              <p:nvPr/>
            </p:nvSpPr>
            <p:spPr>
              <a:xfrm rot="5400000">
                <a:off x="5320874" y="4482741"/>
                <a:ext cx="334669" cy="1047897"/>
              </a:xfrm>
              <a:prstGeom prst="borderCallout3">
                <a:avLst>
                  <a:gd name="adj1" fmla="val 63295"/>
                  <a:gd name="adj2" fmla="val 1411"/>
                  <a:gd name="adj3" fmla="val 61582"/>
                  <a:gd name="adj4" fmla="val -13419"/>
                  <a:gd name="adj5" fmla="val 59952"/>
                  <a:gd name="adj6" fmla="val -109356"/>
                  <a:gd name="adj7" fmla="val 603"/>
                  <a:gd name="adj8" fmla="val -11453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3"/>
              <p:cNvSpPr txBox="1">
                <a:spLocks noChangeArrowheads="1"/>
              </p:cNvSpPr>
              <p:nvPr/>
            </p:nvSpPr>
            <p:spPr bwMode="auto">
              <a:xfrm>
                <a:off x="4924996" y="4835470"/>
                <a:ext cx="1119906" cy="33855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b="1" dirty="0">
                    <a:solidFill>
                      <a:srgbClr val="FF0000"/>
                    </a:solidFill>
                  </a:rPr>
                  <a:t>概ね６ヶ月</a:t>
                </a:r>
                <a:endParaRPr lang="en-US" altLang="ja-JP" sz="1600" b="1" dirty="0">
                  <a:solidFill>
                    <a:srgbClr val="FF0000"/>
                  </a:solidFill>
                </a:endParaRPr>
              </a:p>
            </p:txBody>
          </p:sp>
        </p:grpSp>
      </p:grpSp>
      <p:sp>
        <p:nvSpPr>
          <p:cNvPr id="28" name="正方形/長方形 27"/>
          <p:cNvSpPr/>
          <p:nvPr/>
        </p:nvSpPr>
        <p:spPr>
          <a:xfrm>
            <a:off x="3892269" y="4442407"/>
            <a:ext cx="1441715" cy="1272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3"/>
          <p:cNvSpPr txBox="1">
            <a:spLocks noChangeArrowheads="1"/>
          </p:cNvSpPr>
          <p:nvPr/>
        </p:nvSpPr>
        <p:spPr bwMode="auto">
          <a:xfrm>
            <a:off x="6214682" y="2408777"/>
            <a:ext cx="23342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サポートブック</a:t>
            </a:r>
          </a:p>
        </p:txBody>
      </p:sp>
      <p:sp>
        <p:nvSpPr>
          <p:cNvPr id="30" name="テキスト ボックス 3"/>
          <p:cNvSpPr txBox="1">
            <a:spLocks noChangeArrowheads="1"/>
          </p:cNvSpPr>
          <p:nvPr/>
        </p:nvSpPr>
        <p:spPr bwMode="auto">
          <a:xfrm>
            <a:off x="6300192" y="3724050"/>
            <a:ext cx="23762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solidFill>
                  <a:srgbClr val="FF0000"/>
                </a:solidFill>
              </a:rPr>
              <a:t>現在</a:t>
            </a:r>
            <a:r>
              <a:rPr lang="ja-JP" altLang="en-US" sz="1800" dirty="0"/>
              <a:t>のお子さんの様子を書きだしたもの</a:t>
            </a:r>
            <a:endParaRPr lang="en-US" altLang="ja-JP" sz="1800" dirty="0"/>
          </a:p>
        </p:txBody>
      </p:sp>
      <p:cxnSp>
        <p:nvCxnSpPr>
          <p:cNvPr id="32" name="曲線コネクタ 31"/>
          <p:cNvCxnSpPr/>
          <p:nvPr/>
        </p:nvCxnSpPr>
        <p:spPr>
          <a:xfrm flipV="1">
            <a:off x="5436096" y="3258647"/>
            <a:ext cx="966209" cy="1213254"/>
          </a:xfrm>
          <a:prstGeom prst="curvedConnector3">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
          <p:cNvSpPr txBox="1">
            <a:spLocks noChangeArrowheads="1"/>
          </p:cNvSpPr>
          <p:nvPr/>
        </p:nvSpPr>
        <p:spPr bwMode="auto">
          <a:xfrm>
            <a:off x="484436" y="295668"/>
            <a:ext cx="45736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dirty="0"/>
              <a:t>◆サポートブックとの違い</a:t>
            </a:r>
          </a:p>
        </p:txBody>
      </p:sp>
      <p:sp>
        <p:nvSpPr>
          <p:cNvPr id="33" name="テキスト ボックス 3"/>
          <p:cNvSpPr txBox="1">
            <a:spLocks noChangeArrowheads="1"/>
          </p:cNvSpPr>
          <p:nvPr/>
        </p:nvSpPr>
        <p:spPr bwMode="auto">
          <a:xfrm>
            <a:off x="484435" y="5877272"/>
            <a:ext cx="80645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b="1" dirty="0">
                <a:solidFill>
                  <a:srgbClr val="FF0000"/>
                </a:solidFill>
              </a:rPr>
              <a:t>※</a:t>
            </a:r>
            <a:r>
              <a:rPr lang="ja-JP" altLang="en-US" sz="2400" b="1" dirty="0">
                <a:solidFill>
                  <a:srgbClr val="FF0000"/>
                </a:solidFill>
              </a:rPr>
              <a:t>かがやき手帳は、継続して記入することで効果を発揮する</a:t>
            </a:r>
            <a:endParaRPr lang="en-US" altLang="ja-JP" sz="2400" b="1" dirty="0">
              <a:solidFill>
                <a:srgbClr val="FF0000"/>
              </a:solidFill>
            </a:endParaRPr>
          </a:p>
          <a:p>
            <a:pPr eaLnBrk="1" hangingPunct="1">
              <a:spcBef>
                <a:spcPct val="0"/>
              </a:spcBef>
              <a:buFontTx/>
              <a:buNone/>
            </a:pPr>
            <a:r>
              <a:rPr lang="ja-JP" altLang="en-US" sz="2400" b="1" dirty="0">
                <a:solidFill>
                  <a:srgbClr val="FF0000"/>
                </a:solidFill>
              </a:rPr>
              <a:t>　 ものです！</a:t>
            </a:r>
          </a:p>
        </p:txBody>
      </p:sp>
      <p:sp>
        <p:nvSpPr>
          <p:cNvPr id="34" name="テキスト ボックス 3"/>
          <p:cNvSpPr txBox="1">
            <a:spLocks noChangeArrowheads="1"/>
          </p:cNvSpPr>
          <p:nvPr/>
        </p:nvSpPr>
        <p:spPr bwMode="auto">
          <a:xfrm>
            <a:off x="6379454" y="4470276"/>
            <a:ext cx="23762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t>・託児</a:t>
            </a:r>
            <a:endParaRPr lang="en-US" altLang="ja-JP" sz="1800" dirty="0"/>
          </a:p>
          <a:p>
            <a:pPr eaLnBrk="1" hangingPunct="1">
              <a:spcBef>
                <a:spcPct val="0"/>
              </a:spcBef>
              <a:buFontTx/>
              <a:buNone/>
            </a:pPr>
            <a:r>
              <a:rPr lang="ja-JP" altLang="en-US" sz="1800" dirty="0"/>
              <a:t>・宿泊学習・・・</a:t>
            </a:r>
            <a:endParaRPr lang="en-US" altLang="ja-JP" sz="1800" dirty="0"/>
          </a:p>
        </p:txBody>
      </p:sp>
      <p:grpSp>
        <p:nvGrpSpPr>
          <p:cNvPr id="5" name="グループ化 4"/>
          <p:cNvGrpSpPr/>
          <p:nvPr/>
        </p:nvGrpSpPr>
        <p:grpSpPr>
          <a:xfrm>
            <a:off x="3142088" y="879866"/>
            <a:ext cx="2942080" cy="3457401"/>
            <a:chOff x="3142088" y="879866"/>
            <a:chExt cx="2942080" cy="3457401"/>
          </a:xfrm>
        </p:grpSpPr>
        <p:sp>
          <p:nvSpPr>
            <p:cNvPr id="2" name="ストライプ矢印 1"/>
            <p:cNvSpPr/>
            <p:nvPr/>
          </p:nvSpPr>
          <p:spPr>
            <a:xfrm rot="16200000">
              <a:off x="2884427" y="1137527"/>
              <a:ext cx="3457401" cy="2942080"/>
            </a:xfrm>
            <a:prstGeom prst="stripedRightArrow">
              <a:avLst/>
            </a:prstGeom>
            <a:gradFill flip="none" rotWithShape="1">
              <a:gsLst>
                <a:gs pos="0">
                  <a:srgbClr val="FFFF00">
                    <a:tint val="66000"/>
                    <a:satMod val="160000"/>
                  </a:srgbClr>
                </a:gs>
                <a:gs pos="100000">
                  <a:srgbClr val="FFFF00"/>
                </a:gs>
                <a:gs pos="0">
                  <a:srgbClr val="FFFF0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Text Box 25"/>
            <p:cNvSpPr txBox="1">
              <a:spLocks noChangeArrowheads="1"/>
            </p:cNvSpPr>
            <p:nvPr/>
          </p:nvSpPr>
          <p:spPr bwMode="auto">
            <a:xfrm>
              <a:off x="4336128" y="1429126"/>
              <a:ext cx="553998" cy="219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dirty="0">
                  <a:solidFill>
                    <a:srgbClr val="FF0000"/>
                  </a:solidFill>
                </a:rPr>
                <a:t>お子さんの成長</a:t>
              </a:r>
            </a:p>
          </p:txBody>
        </p:sp>
      </p:grpSp>
    </p:spTree>
    <p:extLst>
      <p:ext uri="{BB962C8B-B14F-4D97-AF65-F5344CB8AC3E}">
        <p14:creationId xmlns:p14="http://schemas.microsoft.com/office/powerpoint/2010/main" val="156072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2" nodeType="click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1000" fill="hold"/>
                                        <p:tgtEl>
                                          <p:spTgt spid="28"/>
                                        </p:tgtEl>
                                        <p:attrNameLst>
                                          <p:attrName>ppt_w</p:attrName>
                                        </p:attrNameLst>
                                      </p:cBhvr>
                                      <p:tavLst>
                                        <p:tav tm="0">
                                          <p:val>
                                            <p:fltVal val="0"/>
                                          </p:val>
                                        </p:tav>
                                        <p:tav tm="100000">
                                          <p:val>
                                            <p:strVal val="#ppt_w"/>
                                          </p:val>
                                        </p:tav>
                                      </p:tavLst>
                                    </p:anim>
                                    <p:anim calcmode="lin" valueType="num">
                                      <p:cBhvr>
                                        <p:cTn id="61" dur="1000" fill="hold"/>
                                        <p:tgtEl>
                                          <p:spTgt spid="28"/>
                                        </p:tgtEl>
                                        <p:attrNameLst>
                                          <p:attrName>ppt_h</p:attrName>
                                        </p:attrNameLst>
                                      </p:cBhvr>
                                      <p:tavLst>
                                        <p:tav tm="0">
                                          <p:val>
                                            <p:fltVal val="0"/>
                                          </p:val>
                                        </p:tav>
                                        <p:tav tm="100000">
                                          <p:val>
                                            <p:strVal val="#ppt_h"/>
                                          </p:val>
                                        </p:tav>
                                      </p:tavLst>
                                    </p:anim>
                                    <p:anim calcmode="lin" valueType="num">
                                      <p:cBhvr>
                                        <p:cTn id="62" dur="1000" fill="hold"/>
                                        <p:tgtEl>
                                          <p:spTgt spid="28"/>
                                        </p:tgtEl>
                                        <p:attrNameLst>
                                          <p:attrName>style.rotation</p:attrName>
                                        </p:attrNameLst>
                                      </p:cBhvr>
                                      <p:tavLst>
                                        <p:tav tm="0">
                                          <p:val>
                                            <p:fltVal val="90"/>
                                          </p:val>
                                        </p:tav>
                                        <p:tav tm="100000">
                                          <p:val>
                                            <p:fltVal val="0"/>
                                          </p:val>
                                        </p:tav>
                                      </p:tavLst>
                                    </p:anim>
                                    <p:animEffect transition="in" filter="fade">
                                      <p:cBhvr>
                                        <p:cTn id="63" dur="1000"/>
                                        <p:tgtEl>
                                          <p:spTgt spid="28"/>
                                        </p:tgtEl>
                                      </p:cBhvr>
                                    </p:animEffect>
                                  </p:childTnLst>
                                </p:cTn>
                              </p:par>
                            </p:childTnLst>
                          </p:cTn>
                        </p:par>
                        <p:par>
                          <p:cTn id="64" fill="hold">
                            <p:stCondLst>
                              <p:cond delay="1000"/>
                            </p:stCondLst>
                            <p:childTnLst>
                              <p:par>
                                <p:cTn id="65" presetID="42" presetClass="path" presetSubtype="0" accel="50000" decel="50000" fill="hold" grpId="1" nodeType="afterEffect">
                                  <p:stCondLst>
                                    <p:cond delay="0"/>
                                  </p:stCondLst>
                                  <p:childTnLst>
                                    <p:animMotion origin="layout" path="M -3.88889E-6 3.27475E-6 L 0.30261 -0.18825 " pathEditMode="relative" rAng="0" ptsTypes="AA">
                                      <p:cBhvr>
                                        <p:cTn id="66" dur="2000" fill="hold"/>
                                        <p:tgtEl>
                                          <p:spTgt spid="28"/>
                                        </p:tgtEl>
                                        <p:attrNameLst>
                                          <p:attrName>ppt_x</p:attrName>
                                          <p:attrName>ppt_y</p:attrName>
                                        </p:attrNameLst>
                                      </p:cBhvr>
                                      <p:rCtr x="15122" y="-9413"/>
                                    </p:animMotion>
                                  </p:childTnLst>
                                </p:cTn>
                              </p:par>
                            </p:childTnLst>
                          </p:cTn>
                        </p:par>
                        <p:par>
                          <p:cTn id="67" fill="hold">
                            <p:stCondLst>
                              <p:cond delay="3000"/>
                            </p:stCondLst>
                            <p:childTnLst>
                              <p:par>
                                <p:cTn id="68" presetID="10" presetClass="entr" presetSubtype="0" fill="hold" nodeType="after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16" grpId="0" animBg="1"/>
      <p:bldP spid="17" grpId="0"/>
      <p:bldP spid="18" grpId="0"/>
      <p:bldP spid="28" grpId="0" animBg="1"/>
      <p:bldP spid="28" grpId="1" animBg="1"/>
      <p:bldP spid="28" grpId="2" animBg="1"/>
      <p:bldP spid="29" grpId="0"/>
      <p:bldP spid="30" grpId="0"/>
      <p:bldP spid="33"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3">
            <a:extLst>
              <a:ext uri="{FF2B5EF4-FFF2-40B4-BE49-F238E27FC236}">
                <a16:creationId xmlns:a16="http://schemas.microsoft.com/office/drawing/2014/main" id="{9F76EAA7-9AD6-4D16-8CA4-A1C76ACAE12C}"/>
              </a:ext>
            </a:extLst>
          </p:cNvPr>
          <p:cNvSpPr txBox="1">
            <a:spLocks noChangeArrowheads="1"/>
          </p:cNvSpPr>
          <p:nvPr/>
        </p:nvSpPr>
        <p:spPr bwMode="auto">
          <a:xfrm>
            <a:off x="917220" y="1022201"/>
            <a:ext cx="79752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dirty="0"/>
              <a:t>お子さんの「生活マップ」を書いてみましょう！</a:t>
            </a:r>
          </a:p>
        </p:txBody>
      </p:sp>
      <p:pic>
        <p:nvPicPr>
          <p:cNvPr id="3" name="Picture 11" descr="Y01A033">
            <a:extLst>
              <a:ext uri="{FF2B5EF4-FFF2-40B4-BE49-F238E27FC236}">
                <a16:creationId xmlns:a16="http://schemas.microsoft.com/office/drawing/2014/main" id="{29705C4B-A94F-4F53-AC4B-85B9DFBC0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229200"/>
            <a:ext cx="1152128" cy="126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a:extLst>
              <a:ext uri="{FF2B5EF4-FFF2-40B4-BE49-F238E27FC236}">
                <a16:creationId xmlns:a16="http://schemas.microsoft.com/office/drawing/2014/main" id="{E8DD3F6B-C86B-4901-BD5D-C2D75A71F824}"/>
              </a:ext>
            </a:extLst>
          </p:cNvPr>
          <p:cNvSpPr txBox="1">
            <a:spLocks noChangeArrowheads="1"/>
          </p:cNvSpPr>
          <p:nvPr/>
        </p:nvSpPr>
        <p:spPr bwMode="auto">
          <a:xfrm>
            <a:off x="323528" y="282137"/>
            <a:ext cx="47949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dirty="0"/>
              <a:t>まずは、ウォーミングアップ</a:t>
            </a:r>
          </a:p>
        </p:txBody>
      </p:sp>
      <p:pic>
        <p:nvPicPr>
          <p:cNvPr id="7" name="図 6">
            <a:extLst>
              <a:ext uri="{FF2B5EF4-FFF2-40B4-BE49-F238E27FC236}">
                <a16:creationId xmlns:a16="http://schemas.microsoft.com/office/drawing/2014/main" id="{A1F73423-01FE-40BA-93EF-E0E0AC335FB6}"/>
              </a:ext>
            </a:extLst>
          </p:cNvPr>
          <p:cNvPicPr>
            <a:picLocks noChangeAspect="1"/>
          </p:cNvPicPr>
          <p:nvPr/>
        </p:nvPicPr>
        <p:blipFill>
          <a:blip r:embed="rId3"/>
          <a:stretch>
            <a:fillRect/>
          </a:stretch>
        </p:blipFill>
        <p:spPr>
          <a:xfrm>
            <a:off x="827584" y="1532139"/>
            <a:ext cx="7240812" cy="4331031"/>
          </a:xfrm>
          <a:prstGeom prst="rect">
            <a:avLst/>
          </a:prstGeom>
        </p:spPr>
      </p:pic>
    </p:spTree>
    <p:extLst>
      <p:ext uri="{BB962C8B-B14F-4D97-AF65-F5344CB8AC3E}">
        <p14:creationId xmlns:p14="http://schemas.microsoft.com/office/powerpoint/2010/main" val="1110959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descr="Y01A033">
            <a:extLst>
              <a:ext uri="{FF2B5EF4-FFF2-40B4-BE49-F238E27FC236}">
                <a16:creationId xmlns:a16="http://schemas.microsoft.com/office/drawing/2014/main" id="{29705C4B-A94F-4F53-AC4B-85B9DFBC0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229200"/>
            <a:ext cx="1152128" cy="126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a:extLst>
              <a:ext uri="{FF2B5EF4-FFF2-40B4-BE49-F238E27FC236}">
                <a16:creationId xmlns:a16="http://schemas.microsoft.com/office/drawing/2014/main" id="{E8DD3F6B-C86B-4901-BD5D-C2D75A71F824}"/>
              </a:ext>
            </a:extLst>
          </p:cNvPr>
          <p:cNvSpPr txBox="1">
            <a:spLocks noChangeArrowheads="1"/>
          </p:cNvSpPr>
          <p:nvPr/>
        </p:nvSpPr>
        <p:spPr bwMode="auto">
          <a:xfrm>
            <a:off x="76968" y="3488318"/>
            <a:ext cx="67265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solidFill>
                  <a:srgbClr val="FF0000"/>
                </a:solidFill>
              </a:rPr>
              <a:t>「親」以外</a:t>
            </a:r>
            <a:r>
              <a:rPr lang="ja-JP" altLang="en-US" sz="2800" dirty="0"/>
              <a:t>に、お子さんのことを知っている人</a:t>
            </a:r>
          </a:p>
        </p:txBody>
      </p:sp>
      <p:sp>
        <p:nvSpPr>
          <p:cNvPr id="8" name="テキスト ボックス 7">
            <a:extLst>
              <a:ext uri="{FF2B5EF4-FFF2-40B4-BE49-F238E27FC236}">
                <a16:creationId xmlns:a16="http://schemas.microsoft.com/office/drawing/2014/main" id="{35ED2A49-2C3C-4F72-B84D-50855CE76E49}"/>
              </a:ext>
            </a:extLst>
          </p:cNvPr>
          <p:cNvSpPr txBox="1">
            <a:spLocks noChangeArrowheads="1"/>
          </p:cNvSpPr>
          <p:nvPr/>
        </p:nvSpPr>
        <p:spPr bwMode="auto">
          <a:xfrm>
            <a:off x="4895287" y="3994010"/>
            <a:ext cx="34211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関わっている人・機関</a:t>
            </a:r>
          </a:p>
        </p:txBody>
      </p:sp>
      <p:sp>
        <p:nvSpPr>
          <p:cNvPr id="9" name="テキスト ボックス 8">
            <a:extLst>
              <a:ext uri="{FF2B5EF4-FFF2-40B4-BE49-F238E27FC236}">
                <a16:creationId xmlns:a16="http://schemas.microsoft.com/office/drawing/2014/main" id="{96349910-2323-468F-8EC0-2D762F4D2282}"/>
              </a:ext>
            </a:extLst>
          </p:cNvPr>
          <p:cNvSpPr txBox="1">
            <a:spLocks noChangeArrowheads="1"/>
          </p:cNvSpPr>
          <p:nvPr/>
        </p:nvSpPr>
        <p:spPr bwMode="auto">
          <a:xfrm>
            <a:off x="862831" y="4769499"/>
            <a:ext cx="62632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dirty="0"/>
              <a:t>今は、「おうち」と「所属」だけかもしれません・・・</a:t>
            </a:r>
          </a:p>
        </p:txBody>
      </p:sp>
      <p:sp>
        <p:nvSpPr>
          <p:cNvPr id="10" name="テキスト ボックス 9">
            <a:extLst>
              <a:ext uri="{FF2B5EF4-FFF2-40B4-BE49-F238E27FC236}">
                <a16:creationId xmlns:a16="http://schemas.microsoft.com/office/drawing/2014/main" id="{02E9E062-D712-471C-AF14-D00E0E02EEFF}"/>
              </a:ext>
            </a:extLst>
          </p:cNvPr>
          <p:cNvSpPr txBox="1">
            <a:spLocks noChangeArrowheads="1"/>
          </p:cNvSpPr>
          <p:nvPr/>
        </p:nvSpPr>
        <p:spPr bwMode="auto">
          <a:xfrm>
            <a:off x="1356073" y="5827241"/>
            <a:ext cx="56685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dirty="0"/>
              <a:t>ちょっとずつ増やしていけたらいいですね。</a:t>
            </a:r>
          </a:p>
        </p:txBody>
      </p:sp>
      <p:sp>
        <p:nvSpPr>
          <p:cNvPr id="11" name="テキスト ボックス 10">
            <a:extLst>
              <a:ext uri="{FF2B5EF4-FFF2-40B4-BE49-F238E27FC236}">
                <a16:creationId xmlns:a16="http://schemas.microsoft.com/office/drawing/2014/main" id="{B62F29FB-34BD-447B-8B0F-175854753871}"/>
              </a:ext>
            </a:extLst>
          </p:cNvPr>
          <p:cNvSpPr txBox="1">
            <a:spLocks noChangeArrowheads="1"/>
          </p:cNvSpPr>
          <p:nvPr/>
        </p:nvSpPr>
        <p:spPr bwMode="auto">
          <a:xfrm>
            <a:off x="121552" y="116781"/>
            <a:ext cx="1005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dirty="0"/>
              <a:t>所　属</a:t>
            </a:r>
          </a:p>
        </p:txBody>
      </p:sp>
      <p:sp>
        <p:nvSpPr>
          <p:cNvPr id="12" name="テキスト ボックス 11">
            <a:extLst>
              <a:ext uri="{FF2B5EF4-FFF2-40B4-BE49-F238E27FC236}">
                <a16:creationId xmlns:a16="http://schemas.microsoft.com/office/drawing/2014/main" id="{B551F3C6-6B06-4920-BFD2-E836AB812850}"/>
              </a:ext>
            </a:extLst>
          </p:cNvPr>
          <p:cNvSpPr txBox="1">
            <a:spLocks noChangeArrowheads="1"/>
          </p:cNvSpPr>
          <p:nvPr/>
        </p:nvSpPr>
        <p:spPr bwMode="auto">
          <a:xfrm>
            <a:off x="686017" y="551792"/>
            <a:ext cx="63385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t>保育園・こども園・幼稚園・小学校・児童発達支援センター</a:t>
            </a:r>
          </a:p>
        </p:txBody>
      </p:sp>
      <p:sp>
        <p:nvSpPr>
          <p:cNvPr id="13" name="テキスト ボックス 12">
            <a:extLst>
              <a:ext uri="{FF2B5EF4-FFF2-40B4-BE49-F238E27FC236}">
                <a16:creationId xmlns:a16="http://schemas.microsoft.com/office/drawing/2014/main" id="{67F4E2AC-8539-45E7-A685-A1F721874179}"/>
              </a:ext>
            </a:extLst>
          </p:cNvPr>
          <p:cNvSpPr txBox="1">
            <a:spLocks noChangeArrowheads="1"/>
          </p:cNvSpPr>
          <p:nvPr/>
        </p:nvSpPr>
        <p:spPr bwMode="auto">
          <a:xfrm>
            <a:off x="121552" y="895804"/>
            <a:ext cx="19479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dirty="0"/>
              <a:t>福祉サービス</a:t>
            </a:r>
          </a:p>
        </p:txBody>
      </p:sp>
      <p:sp>
        <p:nvSpPr>
          <p:cNvPr id="14" name="テキスト ボックス 13">
            <a:extLst>
              <a:ext uri="{FF2B5EF4-FFF2-40B4-BE49-F238E27FC236}">
                <a16:creationId xmlns:a16="http://schemas.microsoft.com/office/drawing/2014/main" id="{E24EEB3C-AB6B-41B7-96CF-80B48DE4DBD6}"/>
              </a:ext>
            </a:extLst>
          </p:cNvPr>
          <p:cNvSpPr txBox="1">
            <a:spLocks noChangeArrowheads="1"/>
          </p:cNvSpPr>
          <p:nvPr/>
        </p:nvSpPr>
        <p:spPr bwMode="auto">
          <a:xfrm>
            <a:off x="686017" y="1263762"/>
            <a:ext cx="78838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t>児童発達支援事業所・（児童発達支援センター）・放課後等デイサービス</a:t>
            </a:r>
          </a:p>
        </p:txBody>
      </p:sp>
      <p:sp>
        <p:nvSpPr>
          <p:cNvPr id="15" name="テキスト ボックス 14">
            <a:extLst>
              <a:ext uri="{FF2B5EF4-FFF2-40B4-BE49-F238E27FC236}">
                <a16:creationId xmlns:a16="http://schemas.microsoft.com/office/drawing/2014/main" id="{F86F63C9-5D1B-4E39-A00B-50B7C745AB68}"/>
              </a:ext>
            </a:extLst>
          </p:cNvPr>
          <p:cNvSpPr txBox="1">
            <a:spLocks noChangeArrowheads="1"/>
          </p:cNvSpPr>
          <p:nvPr/>
        </p:nvSpPr>
        <p:spPr bwMode="auto">
          <a:xfrm>
            <a:off x="121552" y="1639491"/>
            <a:ext cx="20168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dirty="0"/>
              <a:t>病院・リハビリ</a:t>
            </a:r>
          </a:p>
        </p:txBody>
      </p:sp>
      <p:sp>
        <p:nvSpPr>
          <p:cNvPr id="16" name="テキスト ボックス 15">
            <a:extLst>
              <a:ext uri="{FF2B5EF4-FFF2-40B4-BE49-F238E27FC236}">
                <a16:creationId xmlns:a16="http://schemas.microsoft.com/office/drawing/2014/main" id="{A1A6E7D0-AD39-4B1F-AC04-8B04DB20DD0E}"/>
              </a:ext>
            </a:extLst>
          </p:cNvPr>
          <p:cNvSpPr txBox="1">
            <a:spLocks noChangeArrowheads="1"/>
          </p:cNvSpPr>
          <p:nvPr/>
        </p:nvSpPr>
        <p:spPr bwMode="auto">
          <a:xfrm>
            <a:off x="704135" y="2076235"/>
            <a:ext cx="6580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t>発達・障がいのことで見てもらっている医療機関（主治医）等</a:t>
            </a:r>
          </a:p>
        </p:txBody>
      </p:sp>
      <p:sp>
        <p:nvSpPr>
          <p:cNvPr id="17" name="テキスト ボックス 16">
            <a:extLst>
              <a:ext uri="{FF2B5EF4-FFF2-40B4-BE49-F238E27FC236}">
                <a16:creationId xmlns:a16="http://schemas.microsoft.com/office/drawing/2014/main" id="{AD6EC776-D8EA-4652-AD72-4FB51A8438EF}"/>
              </a:ext>
            </a:extLst>
          </p:cNvPr>
          <p:cNvSpPr txBox="1">
            <a:spLocks noChangeArrowheads="1"/>
          </p:cNvSpPr>
          <p:nvPr/>
        </p:nvSpPr>
        <p:spPr bwMode="auto">
          <a:xfrm>
            <a:off x="103434" y="2482599"/>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dirty="0"/>
              <a:t>相談機関</a:t>
            </a:r>
          </a:p>
        </p:txBody>
      </p:sp>
      <p:sp>
        <p:nvSpPr>
          <p:cNvPr id="18" name="テキスト ボックス 17">
            <a:extLst>
              <a:ext uri="{FF2B5EF4-FFF2-40B4-BE49-F238E27FC236}">
                <a16:creationId xmlns:a16="http://schemas.microsoft.com/office/drawing/2014/main" id="{E54A79D2-D25D-4AE5-92FC-0EF6541BFDA8}"/>
              </a:ext>
            </a:extLst>
          </p:cNvPr>
          <p:cNvSpPr txBox="1">
            <a:spLocks noChangeArrowheads="1"/>
          </p:cNvSpPr>
          <p:nvPr/>
        </p:nvSpPr>
        <p:spPr bwMode="auto">
          <a:xfrm>
            <a:off x="686017" y="2919343"/>
            <a:ext cx="50690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t>お子さんのことでよく相談している人・機関等</a:t>
            </a:r>
          </a:p>
        </p:txBody>
      </p:sp>
      <p:sp>
        <p:nvSpPr>
          <p:cNvPr id="19" name="テキスト ボックス 18">
            <a:extLst>
              <a:ext uri="{FF2B5EF4-FFF2-40B4-BE49-F238E27FC236}">
                <a16:creationId xmlns:a16="http://schemas.microsoft.com/office/drawing/2014/main" id="{3C242DC1-E380-441B-9964-D3B0DD10DB20}"/>
              </a:ext>
            </a:extLst>
          </p:cNvPr>
          <p:cNvSpPr txBox="1">
            <a:spLocks noChangeArrowheads="1"/>
          </p:cNvSpPr>
          <p:nvPr/>
        </p:nvSpPr>
        <p:spPr bwMode="auto">
          <a:xfrm>
            <a:off x="1859898" y="5298370"/>
            <a:ext cx="42691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dirty="0"/>
              <a:t>全部、うまらなくても大丈夫！！</a:t>
            </a:r>
          </a:p>
        </p:txBody>
      </p:sp>
    </p:spTree>
    <p:extLst>
      <p:ext uri="{BB962C8B-B14F-4D97-AF65-F5344CB8AC3E}">
        <p14:creationId xmlns:p14="http://schemas.microsoft.com/office/powerpoint/2010/main" val="3240009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44" y="836712"/>
            <a:ext cx="8738636" cy="4813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429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4058"/>
            <a:ext cx="8352928" cy="668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5931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番号プレースホルダー 3"/>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D8D84C31-47EE-4FC8-A139-766318335370}" type="slidenum">
              <a:rPr lang="en-US" altLang="ja-JP" sz="1400" smtClean="0"/>
              <a:pPr eaLnBrk="1" hangingPunct="1">
                <a:spcBef>
                  <a:spcPct val="0"/>
                </a:spcBef>
                <a:buFontTx/>
                <a:buNone/>
              </a:pPr>
              <a:t>2</a:t>
            </a:fld>
            <a:endParaRPr lang="en-US" altLang="ja-JP" sz="1400"/>
          </a:p>
        </p:txBody>
      </p:sp>
      <p:sp>
        <p:nvSpPr>
          <p:cNvPr id="34819" name="AutoShape 2"/>
          <p:cNvSpPr>
            <a:spLocks noChangeArrowheads="1"/>
          </p:cNvSpPr>
          <p:nvPr/>
        </p:nvSpPr>
        <p:spPr bwMode="auto">
          <a:xfrm rot="-1690526">
            <a:off x="1262063" y="2446338"/>
            <a:ext cx="7842250" cy="914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7980 h 21600"/>
              <a:gd name="T14" fmla="*/ 21092 w 21600"/>
              <a:gd name="T15" fmla="*/ 13620 h 21600"/>
            </a:gdLst>
            <a:ahLst/>
            <a:cxnLst>
              <a:cxn ang="T8">
                <a:pos x="T0" y="T1"/>
              </a:cxn>
              <a:cxn ang="T9">
                <a:pos x="T2" y="T3"/>
              </a:cxn>
              <a:cxn ang="T10">
                <a:pos x="T4" y="T5"/>
              </a:cxn>
              <a:cxn ang="T11">
                <a:pos x="T6" y="T7"/>
              </a:cxn>
            </a:cxnLst>
            <a:rect l="T12" t="T13" r="T14" b="T15"/>
            <a:pathLst>
              <a:path w="21600" h="21600">
                <a:moveTo>
                  <a:pt x="19654" y="0"/>
                </a:moveTo>
                <a:lnTo>
                  <a:pt x="19654" y="7980"/>
                </a:lnTo>
                <a:lnTo>
                  <a:pt x="3375" y="7980"/>
                </a:lnTo>
                <a:lnTo>
                  <a:pt x="3375" y="13620"/>
                </a:lnTo>
                <a:lnTo>
                  <a:pt x="19654" y="13620"/>
                </a:lnTo>
                <a:lnTo>
                  <a:pt x="19654" y="21600"/>
                </a:lnTo>
                <a:lnTo>
                  <a:pt x="21600" y="10800"/>
                </a:lnTo>
                <a:lnTo>
                  <a:pt x="19654" y="0"/>
                </a:lnTo>
                <a:close/>
              </a:path>
              <a:path w="21600" h="21600">
                <a:moveTo>
                  <a:pt x="1350" y="7980"/>
                </a:moveTo>
                <a:lnTo>
                  <a:pt x="1350" y="13620"/>
                </a:lnTo>
                <a:lnTo>
                  <a:pt x="2700" y="13620"/>
                </a:lnTo>
                <a:lnTo>
                  <a:pt x="2700" y="7980"/>
                </a:lnTo>
                <a:lnTo>
                  <a:pt x="1350" y="7980"/>
                </a:lnTo>
                <a:close/>
              </a:path>
              <a:path w="21600" h="21600">
                <a:moveTo>
                  <a:pt x="0" y="7980"/>
                </a:moveTo>
                <a:lnTo>
                  <a:pt x="0" y="13620"/>
                </a:lnTo>
                <a:lnTo>
                  <a:pt x="675" y="13620"/>
                </a:lnTo>
                <a:lnTo>
                  <a:pt x="675" y="7980"/>
                </a:lnTo>
                <a:lnTo>
                  <a:pt x="0" y="7980"/>
                </a:lnTo>
                <a:close/>
              </a:path>
            </a:pathLst>
          </a:custGeom>
          <a:gradFill rotWithShape="1">
            <a:gsLst>
              <a:gs pos="0">
                <a:srgbClr val="005E76"/>
              </a:gs>
              <a:gs pos="50000">
                <a:srgbClr val="00CCFF"/>
              </a:gs>
              <a:gs pos="100000">
                <a:srgbClr val="005E76"/>
              </a:gs>
            </a:gsLst>
            <a:lin ang="18900000" scaled="1"/>
          </a:gradFill>
          <a:ln w="9525">
            <a:solidFill>
              <a:srgbClr val="FFFFFF"/>
            </a:solidFill>
            <a:miter lim="800000"/>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lIns="74295" tIns="8890" rIns="74295" bIns="8890"/>
          <a:lstStyle/>
          <a:p>
            <a:endParaRPr lang="ja-JP" altLang="en-US"/>
          </a:p>
        </p:txBody>
      </p:sp>
      <p:sp>
        <p:nvSpPr>
          <p:cNvPr id="34820" name="Rectangle 3"/>
          <p:cNvSpPr>
            <a:spLocks noChangeArrowheads="1"/>
          </p:cNvSpPr>
          <p:nvPr/>
        </p:nvSpPr>
        <p:spPr bwMode="auto">
          <a:xfrm>
            <a:off x="104775" y="-3257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ja-JP" sz="1800"/>
          </a:p>
        </p:txBody>
      </p:sp>
      <p:sp>
        <p:nvSpPr>
          <p:cNvPr id="34821" name="Rectangle 4"/>
          <p:cNvSpPr>
            <a:spLocks noChangeArrowheads="1"/>
          </p:cNvSpPr>
          <p:nvPr/>
        </p:nvSpPr>
        <p:spPr bwMode="auto">
          <a:xfrm>
            <a:off x="104775" y="-3257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133350"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ja-JP" sz="1800"/>
          </a:p>
        </p:txBody>
      </p:sp>
      <p:sp>
        <p:nvSpPr>
          <p:cNvPr id="34822" name="Rectangle 5"/>
          <p:cNvSpPr>
            <a:spLocks noChangeArrowheads="1"/>
          </p:cNvSpPr>
          <p:nvPr/>
        </p:nvSpPr>
        <p:spPr bwMode="auto">
          <a:xfrm>
            <a:off x="104775" y="-3257550"/>
            <a:ext cx="18415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100"/>
              <a:t/>
            </a:r>
            <a:br>
              <a:rPr lang="en-US" altLang="ja-JP" sz="1100"/>
            </a:br>
            <a:endParaRPr lang="en-US" altLang="ja-JP" sz="1800"/>
          </a:p>
          <a:p>
            <a:pPr>
              <a:spcBef>
                <a:spcPct val="0"/>
              </a:spcBef>
              <a:buFontTx/>
              <a:buNone/>
            </a:pPr>
            <a:endParaRPr lang="en-US" altLang="ja-JP" sz="1800"/>
          </a:p>
        </p:txBody>
      </p:sp>
      <p:grpSp>
        <p:nvGrpSpPr>
          <p:cNvPr id="34823" name="Group 6"/>
          <p:cNvGrpSpPr>
            <a:grpSpLocks/>
          </p:cNvGrpSpPr>
          <p:nvPr/>
        </p:nvGrpSpPr>
        <p:grpSpPr bwMode="auto">
          <a:xfrm>
            <a:off x="1979613" y="2997200"/>
            <a:ext cx="1152525" cy="1152525"/>
            <a:chOff x="839" y="2250"/>
            <a:chExt cx="726" cy="726"/>
          </a:xfrm>
          <a:solidFill>
            <a:srgbClr val="FFFF00"/>
          </a:solidFill>
        </p:grpSpPr>
        <p:sp>
          <p:nvSpPr>
            <p:cNvPr id="34852" name="Oval 7"/>
            <p:cNvSpPr>
              <a:spLocks noChangeArrowheads="1"/>
            </p:cNvSpPr>
            <p:nvPr/>
          </p:nvSpPr>
          <p:spPr bwMode="auto">
            <a:xfrm>
              <a:off x="839" y="2250"/>
              <a:ext cx="726" cy="726"/>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34853" name="Text Box 8"/>
            <p:cNvSpPr txBox="1">
              <a:spLocks noChangeArrowheads="1"/>
            </p:cNvSpPr>
            <p:nvPr/>
          </p:nvSpPr>
          <p:spPr bwMode="auto">
            <a:xfrm>
              <a:off x="857" y="2473"/>
              <a:ext cx="692" cy="23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ea typeface="HGS創英角ﾎﾟｯﾌﾟ体" pitchFamily="50" charset="-128"/>
                </a:rPr>
                <a:t>療育機関</a:t>
              </a:r>
            </a:p>
          </p:txBody>
        </p:sp>
      </p:grpSp>
      <p:grpSp>
        <p:nvGrpSpPr>
          <p:cNvPr id="34824" name="Group 9"/>
          <p:cNvGrpSpPr>
            <a:grpSpLocks/>
          </p:cNvGrpSpPr>
          <p:nvPr/>
        </p:nvGrpSpPr>
        <p:grpSpPr bwMode="auto">
          <a:xfrm>
            <a:off x="1990725" y="4633913"/>
            <a:ext cx="1152525" cy="1152525"/>
            <a:chOff x="839" y="2250"/>
            <a:chExt cx="726" cy="726"/>
          </a:xfrm>
          <a:solidFill>
            <a:srgbClr val="FFFF00"/>
          </a:solidFill>
        </p:grpSpPr>
        <p:sp>
          <p:nvSpPr>
            <p:cNvPr id="34850" name="Oval 10"/>
            <p:cNvSpPr>
              <a:spLocks noChangeArrowheads="1"/>
            </p:cNvSpPr>
            <p:nvPr/>
          </p:nvSpPr>
          <p:spPr bwMode="auto">
            <a:xfrm>
              <a:off x="839" y="2250"/>
              <a:ext cx="726" cy="726"/>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34851" name="Text Box 11"/>
            <p:cNvSpPr txBox="1">
              <a:spLocks noChangeArrowheads="1"/>
            </p:cNvSpPr>
            <p:nvPr/>
          </p:nvSpPr>
          <p:spPr bwMode="auto">
            <a:xfrm>
              <a:off x="857" y="2473"/>
              <a:ext cx="692" cy="23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ea typeface="HGS創英角ﾎﾟｯﾌﾟ体" pitchFamily="50" charset="-128"/>
                </a:rPr>
                <a:t>医療機関</a:t>
              </a:r>
            </a:p>
          </p:txBody>
        </p:sp>
      </p:grpSp>
      <p:sp>
        <p:nvSpPr>
          <p:cNvPr id="34825" name="Oval 12"/>
          <p:cNvSpPr>
            <a:spLocks noChangeArrowheads="1"/>
          </p:cNvSpPr>
          <p:nvPr/>
        </p:nvSpPr>
        <p:spPr bwMode="auto">
          <a:xfrm>
            <a:off x="3214688" y="3770313"/>
            <a:ext cx="1152525" cy="1152525"/>
          </a:xfrm>
          <a:prstGeom prst="ellipse">
            <a:avLst/>
          </a:prstGeom>
          <a:solidFill>
            <a:srgbClr val="FFFF00"/>
          </a:solidFill>
          <a:ln w="9525">
            <a:solidFill>
              <a:schemeClr val="tx1"/>
            </a:solidFill>
            <a:round/>
            <a:headEnd/>
            <a:tailEnd/>
          </a:ln>
          <a:effectLs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34826" name="Text Box 13"/>
          <p:cNvSpPr txBox="1">
            <a:spLocks noChangeArrowheads="1"/>
          </p:cNvSpPr>
          <p:nvPr/>
        </p:nvSpPr>
        <p:spPr bwMode="auto">
          <a:xfrm>
            <a:off x="3352800" y="3986213"/>
            <a:ext cx="86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ea typeface="HGS創英角ﾎﾟｯﾌﾟ体" pitchFamily="50" charset="-128"/>
              </a:rPr>
              <a:t>保育園</a:t>
            </a:r>
          </a:p>
          <a:p>
            <a:pPr eaLnBrk="1" hangingPunct="1">
              <a:spcBef>
                <a:spcPct val="0"/>
              </a:spcBef>
              <a:buFontTx/>
              <a:buNone/>
            </a:pPr>
            <a:r>
              <a:rPr lang="ja-JP" altLang="en-US" sz="1800" dirty="0">
                <a:ea typeface="HGS創英角ﾎﾟｯﾌﾟ体" pitchFamily="50" charset="-128"/>
              </a:rPr>
              <a:t>幼稚園</a:t>
            </a:r>
          </a:p>
        </p:txBody>
      </p:sp>
      <p:sp>
        <p:nvSpPr>
          <p:cNvPr id="34827" name="Oval 14"/>
          <p:cNvSpPr>
            <a:spLocks noChangeArrowheads="1"/>
          </p:cNvSpPr>
          <p:nvPr/>
        </p:nvSpPr>
        <p:spPr bwMode="auto">
          <a:xfrm>
            <a:off x="3706813" y="2184400"/>
            <a:ext cx="1152525" cy="1152525"/>
          </a:xfrm>
          <a:prstGeom prst="ellipse">
            <a:avLst/>
          </a:prstGeom>
          <a:solidFill>
            <a:srgbClr val="FFFF00"/>
          </a:solidFill>
          <a:ln w="9525">
            <a:solidFill>
              <a:schemeClr val="tx1"/>
            </a:solidFill>
            <a:round/>
            <a:headEnd/>
            <a:tailEnd/>
          </a:ln>
          <a:effectLs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34828" name="Text Box 15"/>
          <p:cNvSpPr txBox="1">
            <a:spLocks noChangeArrowheads="1"/>
          </p:cNvSpPr>
          <p:nvPr/>
        </p:nvSpPr>
        <p:spPr bwMode="auto">
          <a:xfrm>
            <a:off x="3790950" y="2538413"/>
            <a:ext cx="109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ea typeface="HGS創英角ﾎﾟｯﾌﾟ体" pitchFamily="50" charset="-128"/>
              </a:rPr>
              <a:t>小中学校</a:t>
            </a:r>
          </a:p>
        </p:txBody>
      </p:sp>
      <p:sp>
        <p:nvSpPr>
          <p:cNvPr id="34829" name="Oval 16"/>
          <p:cNvSpPr>
            <a:spLocks noChangeArrowheads="1"/>
          </p:cNvSpPr>
          <p:nvPr/>
        </p:nvSpPr>
        <p:spPr bwMode="auto">
          <a:xfrm>
            <a:off x="4943475" y="2762250"/>
            <a:ext cx="1152525" cy="1152525"/>
          </a:xfrm>
          <a:prstGeom prst="ellipse">
            <a:avLst/>
          </a:prstGeom>
          <a:solidFill>
            <a:srgbClr val="FFFF00"/>
          </a:solidFill>
          <a:ln w="9525">
            <a:solidFill>
              <a:schemeClr val="tx1"/>
            </a:solidFill>
            <a:round/>
            <a:headEnd/>
            <a:tailEnd/>
          </a:ln>
          <a:effectLs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34830" name="Text Box 17"/>
          <p:cNvSpPr txBox="1">
            <a:spLocks noChangeArrowheads="1"/>
          </p:cNvSpPr>
          <p:nvPr/>
        </p:nvSpPr>
        <p:spPr bwMode="auto">
          <a:xfrm>
            <a:off x="4967288" y="3144838"/>
            <a:ext cx="109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ea typeface="HGS創英角ﾎﾟｯﾌﾟ体" pitchFamily="50" charset="-128"/>
              </a:rPr>
              <a:t>高等学校</a:t>
            </a:r>
          </a:p>
        </p:txBody>
      </p:sp>
      <p:sp>
        <p:nvSpPr>
          <p:cNvPr id="34831" name="Oval 18"/>
          <p:cNvSpPr>
            <a:spLocks noChangeArrowheads="1"/>
          </p:cNvSpPr>
          <p:nvPr/>
        </p:nvSpPr>
        <p:spPr bwMode="auto">
          <a:xfrm>
            <a:off x="5159375" y="1177925"/>
            <a:ext cx="1152525" cy="1152525"/>
          </a:xfrm>
          <a:prstGeom prst="ellipse">
            <a:avLst/>
          </a:prstGeom>
          <a:solidFill>
            <a:srgbClr val="FFFF00"/>
          </a:solidFill>
          <a:ln w="9525">
            <a:solidFill>
              <a:schemeClr val="tx1"/>
            </a:solidFill>
            <a:round/>
            <a:headEnd/>
            <a:tailEnd/>
          </a:ln>
          <a:effectLs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34832" name="Text Box 19"/>
          <p:cNvSpPr txBox="1">
            <a:spLocks noChangeArrowheads="1"/>
          </p:cNvSpPr>
          <p:nvPr/>
        </p:nvSpPr>
        <p:spPr bwMode="auto">
          <a:xfrm>
            <a:off x="5297488" y="1536700"/>
            <a:ext cx="86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ea typeface="HGS創英角ﾎﾟｯﾌﾟ体" pitchFamily="50" charset="-128"/>
              </a:rPr>
              <a:t>大　学</a:t>
            </a:r>
          </a:p>
        </p:txBody>
      </p:sp>
      <p:sp>
        <p:nvSpPr>
          <p:cNvPr id="34833" name="Oval 20"/>
          <p:cNvSpPr>
            <a:spLocks noChangeArrowheads="1"/>
          </p:cNvSpPr>
          <p:nvPr/>
        </p:nvSpPr>
        <p:spPr bwMode="auto">
          <a:xfrm>
            <a:off x="6526213" y="1897063"/>
            <a:ext cx="1152525" cy="1152525"/>
          </a:xfrm>
          <a:prstGeom prst="ellipse">
            <a:avLst/>
          </a:prstGeom>
          <a:solidFill>
            <a:srgbClr val="FFFF00"/>
          </a:solidFill>
          <a:ln w="9525">
            <a:solidFill>
              <a:schemeClr val="tx1"/>
            </a:solidFill>
            <a:round/>
            <a:headEnd/>
            <a:tailEnd/>
          </a:ln>
          <a:effectLs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34834" name="Text Box 21"/>
          <p:cNvSpPr txBox="1">
            <a:spLocks noChangeArrowheads="1"/>
          </p:cNvSpPr>
          <p:nvPr/>
        </p:nvSpPr>
        <p:spPr bwMode="auto">
          <a:xfrm>
            <a:off x="6665913" y="2293938"/>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ea typeface="HGS創英角ﾎﾟｯﾌﾟ体" pitchFamily="50" charset="-128"/>
              </a:rPr>
              <a:t>施　設</a:t>
            </a:r>
          </a:p>
        </p:txBody>
      </p:sp>
      <p:grpSp>
        <p:nvGrpSpPr>
          <p:cNvPr id="34835" name="Group 22"/>
          <p:cNvGrpSpPr>
            <a:grpSpLocks/>
          </p:cNvGrpSpPr>
          <p:nvPr/>
        </p:nvGrpSpPr>
        <p:grpSpPr bwMode="auto">
          <a:xfrm>
            <a:off x="6588125" y="404813"/>
            <a:ext cx="1152525" cy="1152525"/>
            <a:chOff x="4338" y="152"/>
            <a:chExt cx="726" cy="726"/>
          </a:xfrm>
          <a:solidFill>
            <a:srgbClr val="FFFF00"/>
          </a:solidFill>
        </p:grpSpPr>
        <p:sp>
          <p:nvSpPr>
            <p:cNvPr id="34848" name="Oval 23"/>
            <p:cNvSpPr>
              <a:spLocks noChangeArrowheads="1"/>
            </p:cNvSpPr>
            <p:nvPr/>
          </p:nvSpPr>
          <p:spPr bwMode="auto">
            <a:xfrm>
              <a:off x="4338" y="152"/>
              <a:ext cx="726" cy="726"/>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34849" name="Text Box 24"/>
            <p:cNvSpPr txBox="1">
              <a:spLocks noChangeArrowheads="1"/>
            </p:cNvSpPr>
            <p:nvPr/>
          </p:nvSpPr>
          <p:spPr bwMode="auto">
            <a:xfrm>
              <a:off x="4425" y="379"/>
              <a:ext cx="548" cy="23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ea typeface="HGS創英角ﾎﾟｯﾌﾟ体" pitchFamily="50" charset="-128"/>
                </a:rPr>
                <a:t>就　労</a:t>
              </a:r>
            </a:p>
          </p:txBody>
        </p:sp>
      </p:grpSp>
      <p:sp>
        <p:nvSpPr>
          <p:cNvPr id="34836" name="Text Box 25"/>
          <p:cNvSpPr txBox="1">
            <a:spLocks noChangeArrowheads="1"/>
          </p:cNvSpPr>
          <p:nvPr/>
        </p:nvSpPr>
        <p:spPr bwMode="auto">
          <a:xfrm>
            <a:off x="250825" y="466725"/>
            <a:ext cx="59388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子どものライフステージによって様々な</a:t>
            </a:r>
          </a:p>
          <a:p>
            <a:pPr eaLnBrk="1" hangingPunct="1">
              <a:spcBef>
                <a:spcPct val="0"/>
              </a:spcBef>
              <a:buFontTx/>
              <a:buNone/>
            </a:pPr>
            <a:r>
              <a:rPr lang="ja-JP" altLang="en-US" sz="2800" dirty="0"/>
              <a:t>機関が関わります</a:t>
            </a:r>
          </a:p>
        </p:txBody>
      </p:sp>
      <p:sp>
        <p:nvSpPr>
          <p:cNvPr id="34837" name="Text Box 26"/>
          <p:cNvSpPr txBox="1">
            <a:spLocks noChangeArrowheads="1"/>
          </p:cNvSpPr>
          <p:nvPr/>
        </p:nvSpPr>
        <p:spPr bwMode="auto">
          <a:xfrm>
            <a:off x="5283200" y="48545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ja-JP" sz="1800"/>
          </a:p>
        </p:txBody>
      </p:sp>
      <p:sp>
        <p:nvSpPr>
          <p:cNvPr id="34838" name="Picture 27" descr="suyasuyaakachan"/>
          <p:cNvSpPr>
            <a:spLocks noChangeAspect="1" noChangeArrowheads="1"/>
          </p:cNvSpPr>
          <p:nvPr/>
        </p:nvSpPr>
        <p:spPr bwMode="auto">
          <a:xfrm>
            <a:off x="1343025" y="5281613"/>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34839" name="Picture 28" descr="obocchan"/>
          <p:cNvSpPr>
            <a:spLocks noChangeAspect="1" noChangeArrowheads="1"/>
          </p:cNvSpPr>
          <p:nvPr/>
        </p:nvSpPr>
        <p:spPr bwMode="auto">
          <a:xfrm>
            <a:off x="4511675" y="3986213"/>
            <a:ext cx="7191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34840" name="Picture 29" descr="majimeotosan"/>
          <p:cNvSpPr>
            <a:spLocks noChangeAspect="1" noChangeArrowheads="1"/>
          </p:cNvSpPr>
          <p:nvPr/>
        </p:nvSpPr>
        <p:spPr bwMode="auto">
          <a:xfrm>
            <a:off x="7751763" y="24733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grpSp>
        <p:nvGrpSpPr>
          <p:cNvPr id="34841" name="Group 30"/>
          <p:cNvGrpSpPr>
            <a:grpSpLocks/>
          </p:cNvGrpSpPr>
          <p:nvPr/>
        </p:nvGrpSpPr>
        <p:grpSpPr bwMode="auto">
          <a:xfrm>
            <a:off x="6443663" y="3573463"/>
            <a:ext cx="2220912" cy="2154237"/>
            <a:chOff x="4014" y="2840"/>
            <a:chExt cx="1399" cy="1357"/>
          </a:xfrm>
        </p:grpSpPr>
        <p:sp>
          <p:nvSpPr>
            <p:cNvPr id="34843" name="Rectangle 31"/>
            <p:cNvSpPr>
              <a:spLocks noChangeArrowheads="1"/>
            </p:cNvSpPr>
            <p:nvPr/>
          </p:nvSpPr>
          <p:spPr bwMode="auto">
            <a:xfrm rot="1506038">
              <a:off x="4231" y="2840"/>
              <a:ext cx="1020" cy="120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34844" name="Text Box 32"/>
            <p:cNvSpPr txBox="1">
              <a:spLocks noChangeArrowheads="1"/>
            </p:cNvSpPr>
            <p:nvPr/>
          </p:nvSpPr>
          <p:spPr bwMode="auto">
            <a:xfrm rot="1471969">
              <a:off x="4392" y="3140"/>
              <a:ext cx="10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b="1" dirty="0">
                  <a:solidFill>
                    <a:schemeClr val="bg2">
                      <a:lumMod val="25000"/>
                    </a:schemeClr>
                  </a:solidFill>
                </a:rPr>
                <a:t>かがやき手帳</a:t>
              </a:r>
            </a:p>
          </p:txBody>
        </p:sp>
        <p:sp>
          <p:nvSpPr>
            <p:cNvPr id="34845" name="Text Box 33"/>
            <p:cNvSpPr txBox="1">
              <a:spLocks noChangeArrowheads="1"/>
            </p:cNvSpPr>
            <p:nvPr/>
          </p:nvSpPr>
          <p:spPr bwMode="auto">
            <a:xfrm rot="1492842">
              <a:off x="4105" y="3761"/>
              <a:ext cx="944"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900" dirty="0">
                  <a:solidFill>
                    <a:schemeClr val="bg2">
                      <a:lumMod val="25000"/>
                    </a:schemeClr>
                  </a:solidFill>
                </a:rPr>
                <a:t>倉敷市・倉敷市教育委員会</a:t>
              </a:r>
            </a:p>
          </p:txBody>
        </p:sp>
        <p:pic>
          <p:nvPicPr>
            <p:cNvPr id="34846" name="Picture 34" descr="illust2144_thu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08765">
              <a:off x="4407" y="3370"/>
              <a:ext cx="653"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75" name="Freeform 35"/>
            <p:cNvSpPr>
              <a:spLocks/>
            </p:cNvSpPr>
            <p:nvPr/>
          </p:nvSpPr>
          <p:spPr bwMode="auto">
            <a:xfrm>
              <a:off x="4014" y="3786"/>
              <a:ext cx="921" cy="411"/>
            </a:xfrm>
            <a:custGeom>
              <a:avLst/>
              <a:gdLst>
                <a:gd name="T0" fmla="*/ 0 w 1270"/>
                <a:gd name="T1" fmla="*/ 0 h 590"/>
                <a:gd name="T2" fmla="*/ 0 w 1270"/>
                <a:gd name="T3" fmla="*/ 182 h 590"/>
                <a:gd name="T4" fmla="*/ 1270 w 1270"/>
                <a:gd name="T5" fmla="*/ 590 h 590"/>
              </a:gdLst>
              <a:ahLst/>
              <a:cxnLst>
                <a:cxn ang="0">
                  <a:pos x="T0" y="T1"/>
                </a:cxn>
                <a:cxn ang="0">
                  <a:pos x="T2" y="T3"/>
                </a:cxn>
                <a:cxn ang="0">
                  <a:pos x="T4" y="T5"/>
                </a:cxn>
              </a:cxnLst>
              <a:rect l="0" t="0" r="r" b="b"/>
              <a:pathLst>
                <a:path w="1270" h="590">
                  <a:moveTo>
                    <a:pt x="0" y="0"/>
                  </a:moveTo>
                  <a:lnTo>
                    <a:pt x="0" y="182"/>
                  </a:lnTo>
                  <a:lnTo>
                    <a:pt x="1270" y="590"/>
                  </a:lnTo>
                </a:path>
              </a:pathLst>
            </a:custGeom>
            <a:gradFill rotWithShape="1">
              <a:gsLst>
                <a:gs pos="0">
                  <a:schemeClr val="bg2">
                    <a:gamma/>
                    <a:tint val="22353"/>
                    <a:invGamma/>
                  </a:schemeClr>
                </a:gs>
                <a:gs pos="100000">
                  <a:schemeClr val="bg2"/>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spTree>
    <p:extLst>
      <p:ext uri="{BB962C8B-B14F-4D97-AF65-F5344CB8AC3E}">
        <p14:creationId xmlns:p14="http://schemas.microsoft.com/office/powerpoint/2010/main" val="3041698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7921932" cy="6366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0967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E3F8B9A-7998-4272-A8F1-2FBEA28E358A}"/>
              </a:ext>
            </a:extLst>
          </p:cNvPr>
          <p:cNvSpPr txBox="1"/>
          <p:nvPr/>
        </p:nvSpPr>
        <p:spPr>
          <a:xfrm>
            <a:off x="454834" y="1027584"/>
            <a:ext cx="2880320"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a:t>
            </a:r>
            <a:r>
              <a:rPr kumimoji="1" lang="ja-JP" altLang="en-US" dirty="0" err="1">
                <a:latin typeface="HG丸ｺﾞｼｯｸM-PRO" panose="020F0600000000000000" pitchFamily="50" charset="-128"/>
                <a:ea typeface="HG丸ｺﾞｼｯｸM-PRO" panose="020F0600000000000000" pitchFamily="50" charset="-128"/>
              </a:rPr>
              <a:t>ふせんの</a:t>
            </a:r>
            <a:r>
              <a:rPr kumimoji="1" lang="ja-JP" altLang="en-US" dirty="0">
                <a:latin typeface="HG丸ｺﾞｼｯｸM-PRO" panose="020F0600000000000000" pitchFamily="50" charset="-128"/>
                <a:ea typeface="HG丸ｺﾞｼｯｸM-PRO" panose="020F0600000000000000" pitchFamily="50" charset="-128"/>
              </a:rPr>
              <a:t>記入例＞</a:t>
            </a:r>
          </a:p>
        </p:txBody>
      </p:sp>
      <p:sp>
        <p:nvSpPr>
          <p:cNvPr id="4" name="正方形/長方形 3">
            <a:extLst>
              <a:ext uri="{FF2B5EF4-FFF2-40B4-BE49-F238E27FC236}">
                <a16:creationId xmlns:a16="http://schemas.microsoft.com/office/drawing/2014/main" id="{732B7467-6F49-4D2D-AE18-A121466B75B7}"/>
              </a:ext>
            </a:extLst>
          </p:cNvPr>
          <p:cNvSpPr/>
          <p:nvPr/>
        </p:nvSpPr>
        <p:spPr>
          <a:xfrm>
            <a:off x="465870" y="1497634"/>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ja-JP" dirty="0">
              <a:solidFill>
                <a:schemeClr val="tx1"/>
              </a:solidFill>
            </a:endParaRPr>
          </a:p>
        </p:txBody>
      </p:sp>
      <p:sp>
        <p:nvSpPr>
          <p:cNvPr id="5" name="正方形/長方形 4">
            <a:extLst>
              <a:ext uri="{FF2B5EF4-FFF2-40B4-BE49-F238E27FC236}">
                <a16:creationId xmlns:a16="http://schemas.microsoft.com/office/drawing/2014/main" id="{C745CF45-028F-4DB7-9B93-107D33B0ACB4}"/>
              </a:ext>
            </a:extLst>
          </p:cNvPr>
          <p:cNvSpPr/>
          <p:nvPr/>
        </p:nvSpPr>
        <p:spPr>
          <a:xfrm>
            <a:off x="2641514" y="1499904"/>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ja-JP" dirty="0">
              <a:solidFill>
                <a:schemeClr val="tx1"/>
              </a:solidFill>
            </a:endParaRPr>
          </a:p>
        </p:txBody>
      </p:sp>
      <p:sp>
        <p:nvSpPr>
          <p:cNvPr id="6" name="正方形/長方形 5">
            <a:extLst>
              <a:ext uri="{FF2B5EF4-FFF2-40B4-BE49-F238E27FC236}">
                <a16:creationId xmlns:a16="http://schemas.microsoft.com/office/drawing/2014/main" id="{E16A92AD-DDD1-46F0-8701-9D3ACB180E75}"/>
              </a:ext>
            </a:extLst>
          </p:cNvPr>
          <p:cNvSpPr/>
          <p:nvPr/>
        </p:nvSpPr>
        <p:spPr>
          <a:xfrm>
            <a:off x="2641514" y="3886200"/>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7CDCDE0C-8CBE-4570-8E81-3625C8393EC5}"/>
              </a:ext>
            </a:extLst>
          </p:cNvPr>
          <p:cNvSpPr/>
          <p:nvPr/>
        </p:nvSpPr>
        <p:spPr>
          <a:xfrm>
            <a:off x="4781336" y="3886200"/>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1B4C88E1-87D8-4F89-9F2E-F3114025D934}"/>
              </a:ext>
            </a:extLst>
          </p:cNvPr>
          <p:cNvSpPr/>
          <p:nvPr/>
        </p:nvSpPr>
        <p:spPr>
          <a:xfrm>
            <a:off x="6948264" y="3872867"/>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A7DCE1CB-BD7C-47A6-B627-5FD723759BEF}"/>
              </a:ext>
            </a:extLst>
          </p:cNvPr>
          <p:cNvSpPr/>
          <p:nvPr/>
        </p:nvSpPr>
        <p:spPr>
          <a:xfrm>
            <a:off x="454834" y="3872867"/>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C5C2B223-4A90-41D6-99B8-C26D45BC76DB}"/>
              </a:ext>
            </a:extLst>
          </p:cNvPr>
          <p:cNvSpPr/>
          <p:nvPr/>
        </p:nvSpPr>
        <p:spPr>
          <a:xfrm>
            <a:off x="4772620" y="1499904"/>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dirty="0">
              <a:solidFill>
                <a:schemeClr val="tx1"/>
              </a:solidFill>
            </a:endParaRPr>
          </a:p>
        </p:txBody>
      </p:sp>
      <p:sp>
        <p:nvSpPr>
          <p:cNvPr id="11" name="正方形/長方形 10">
            <a:extLst>
              <a:ext uri="{FF2B5EF4-FFF2-40B4-BE49-F238E27FC236}">
                <a16:creationId xmlns:a16="http://schemas.microsoft.com/office/drawing/2014/main" id="{CA3A497A-591E-4C0D-BBCB-1BBE6F0D8002}"/>
              </a:ext>
            </a:extLst>
          </p:cNvPr>
          <p:cNvSpPr/>
          <p:nvPr/>
        </p:nvSpPr>
        <p:spPr>
          <a:xfrm>
            <a:off x="6948264" y="1472232"/>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EDFD2AD3-C6B8-46C2-BAAD-001B041BC18B}"/>
              </a:ext>
            </a:extLst>
          </p:cNvPr>
          <p:cNvSpPr txBox="1"/>
          <p:nvPr/>
        </p:nvSpPr>
        <p:spPr>
          <a:xfrm>
            <a:off x="1030061" y="1588223"/>
            <a:ext cx="792088" cy="338554"/>
          </a:xfrm>
          <a:prstGeom prst="rect">
            <a:avLst/>
          </a:prstGeom>
          <a:noFill/>
        </p:spPr>
        <p:txBody>
          <a:bodyPr wrap="square" rtlCol="0">
            <a:spAutoFit/>
          </a:bodyPr>
          <a:lstStyle/>
          <a:p>
            <a:pPr algn="ctr"/>
            <a:r>
              <a:rPr kumimoji="1" lang="ja-JP" altLang="en-US" sz="1600" dirty="0">
                <a:latin typeface="HG丸ｺﾞｼｯｸM-PRO" panose="020F0600000000000000" pitchFamily="50" charset="-128"/>
                <a:ea typeface="HG丸ｺﾞｼｯｸM-PRO" panose="020F0600000000000000" pitchFamily="50" charset="-128"/>
              </a:rPr>
              <a:t>４月</a:t>
            </a:r>
          </a:p>
        </p:txBody>
      </p:sp>
      <p:sp>
        <p:nvSpPr>
          <p:cNvPr id="13" name="テキスト ボックス 12">
            <a:extLst>
              <a:ext uri="{FF2B5EF4-FFF2-40B4-BE49-F238E27FC236}">
                <a16:creationId xmlns:a16="http://schemas.microsoft.com/office/drawing/2014/main" id="{B4110C2B-9035-4713-8A89-42CB4303AE78}"/>
              </a:ext>
            </a:extLst>
          </p:cNvPr>
          <p:cNvSpPr txBox="1"/>
          <p:nvPr/>
        </p:nvSpPr>
        <p:spPr>
          <a:xfrm>
            <a:off x="573589" y="2010660"/>
            <a:ext cx="1811155" cy="1142620"/>
          </a:xfrm>
          <a:prstGeom prst="rect">
            <a:avLst/>
          </a:prstGeom>
          <a:noFill/>
        </p:spPr>
        <p:txBody>
          <a:bodyPr wrap="square" rtlCol="0">
            <a:spAutoFit/>
          </a:bodyPr>
          <a:lstStyle/>
          <a:p>
            <a:pPr>
              <a:lnSpc>
                <a:spcPct val="150000"/>
              </a:lnSpc>
            </a:pPr>
            <a:r>
              <a:rPr lang="ja-JP" altLang="ja-JP" sz="1600" dirty="0">
                <a:latin typeface="HG丸ｺﾞｼｯｸM-PRO" panose="020F0600000000000000" pitchFamily="50" charset="-128"/>
                <a:ea typeface="HG丸ｺﾞｼｯｸM-PRO" panose="020F0600000000000000" pitchFamily="50" charset="-128"/>
              </a:rPr>
              <a:t>新しいクラスに変わったせいか</a:t>
            </a:r>
            <a:r>
              <a:rPr lang="ja-JP" altLang="en-US" sz="1600" dirty="0">
                <a:latin typeface="HG丸ｺﾞｼｯｸM-PRO" panose="020F0600000000000000" pitchFamily="50" charset="-128"/>
                <a:ea typeface="HG丸ｺﾞｼｯｸM-PRO" panose="020F0600000000000000" pitchFamily="50" charset="-128"/>
              </a:rPr>
              <a:t>、毎朝泣き叫ぶ</a:t>
            </a:r>
            <a:endParaRPr lang="ja-JP" altLang="ja-JP" sz="1600" dirty="0">
              <a:latin typeface="HG丸ｺﾞｼｯｸM-PRO" panose="020F0600000000000000" pitchFamily="50" charset="-128"/>
              <a:ea typeface="HG丸ｺﾞｼｯｸM-PRO" panose="020F0600000000000000" pitchFamily="50" charset="-128"/>
            </a:endParaRPr>
          </a:p>
        </p:txBody>
      </p:sp>
      <p:sp>
        <p:nvSpPr>
          <p:cNvPr id="14" name="テキスト ボックス 13">
            <a:extLst>
              <a:ext uri="{FF2B5EF4-FFF2-40B4-BE49-F238E27FC236}">
                <a16:creationId xmlns:a16="http://schemas.microsoft.com/office/drawing/2014/main" id="{466F06AE-0FA9-4F05-949A-1634DCA21135}"/>
              </a:ext>
            </a:extLst>
          </p:cNvPr>
          <p:cNvSpPr txBox="1"/>
          <p:nvPr/>
        </p:nvSpPr>
        <p:spPr>
          <a:xfrm>
            <a:off x="3195309" y="1568580"/>
            <a:ext cx="792088" cy="338554"/>
          </a:xfrm>
          <a:prstGeom prst="rect">
            <a:avLst/>
          </a:prstGeom>
          <a:noFill/>
        </p:spPr>
        <p:txBody>
          <a:bodyPr wrap="square" rtlCol="0">
            <a:spAutoFit/>
          </a:bodyPr>
          <a:lstStyle/>
          <a:p>
            <a:pPr algn="ctr"/>
            <a:r>
              <a:rPr kumimoji="1" lang="ja-JP" altLang="en-US" sz="1600" dirty="0">
                <a:latin typeface="HG丸ｺﾞｼｯｸM-PRO" panose="020F0600000000000000" pitchFamily="50" charset="-128"/>
                <a:ea typeface="HG丸ｺﾞｼｯｸM-PRO" panose="020F0600000000000000" pitchFamily="50" charset="-128"/>
              </a:rPr>
              <a:t>６月</a:t>
            </a:r>
          </a:p>
        </p:txBody>
      </p:sp>
      <p:sp>
        <p:nvSpPr>
          <p:cNvPr id="15" name="テキスト ボックス 14">
            <a:extLst>
              <a:ext uri="{FF2B5EF4-FFF2-40B4-BE49-F238E27FC236}">
                <a16:creationId xmlns:a16="http://schemas.microsoft.com/office/drawing/2014/main" id="{6C6DC479-98D5-406D-B621-234BA765D0AD}"/>
              </a:ext>
            </a:extLst>
          </p:cNvPr>
          <p:cNvSpPr txBox="1"/>
          <p:nvPr/>
        </p:nvSpPr>
        <p:spPr>
          <a:xfrm>
            <a:off x="2785530" y="2010660"/>
            <a:ext cx="1656184" cy="1142620"/>
          </a:xfrm>
          <a:prstGeom prst="rect">
            <a:avLst/>
          </a:prstGeom>
          <a:noFill/>
        </p:spPr>
        <p:txBody>
          <a:bodyPr wrap="square" rtlCol="0">
            <a:spAutoFit/>
          </a:bodyPr>
          <a:lstStyle/>
          <a:p>
            <a:pPr>
              <a:lnSpc>
                <a:spcPct val="150000"/>
              </a:lnSpc>
            </a:pPr>
            <a:r>
              <a:rPr lang="ja-JP" altLang="ja-JP" sz="1600" dirty="0">
                <a:latin typeface="HG丸ｺﾞｼｯｸM-PRO" panose="020F0600000000000000" pitchFamily="50" charset="-128"/>
                <a:ea typeface="HG丸ｺﾞｼｯｸM-PRO" panose="020F0600000000000000" pitchFamily="50" charset="-128"/>
              </a:rPr>
              <a:t>運動会の練習が嫌で学校に行きたがらない</a:t>
            </a:r>
          </a:p>
        </p:txBody>
      </p:sp>
      <p:sp>
        <p:nvSpPr>
          <p:cNvPr id="16" name="テキスト ボックス 15">
            <a:extLst>
              <a:ext uri="{FF2B5EF4-FFF2-40B4-BE49-F238E27FC236}">
                <a16:creationId xmlns:a16="http://schemas.microsoft.com/office/drawing/2014/main" id="{2B0B6C17-85B1-48E3-B106-929FA42E7351}"/>
              </a:ext>
            </a:extLst>
          </p:cNvPr>
          <p:cNvSpPr txBox="1"/>
          <p:nvPr/>
        </p:nvSpPr>
        <p:spPr>
          <a:xfrm>
            <a:off x="5348684" y="1582340"/>
            <a:ext cx="792088" cy="338554"/>
          </a:xfrm>
          <a:prstGeom prst="rect">
            <a:avLst/>
          </a:prstGeom>
          <a:noFill/>
        </p:spPr>
        <p:txBody>
          <a:bodyPr wrap="square" rtlCol="0">
            <a:spAutoFit/>
          </a:bodyPr>
          <a:lstStyle/>
          <a:p>
            <a:pPr algn="ctr"/>
            <a:r>
              <a:rPr lang="ja-JP" altLang="en-US" sz="1600" dirty="0">
                <a:latin typeface="HG丸ｺﾞｼｯｸM-PRO" panose="020F0600000000000000" pitchFamily="50" charset="-128"/>
                <a:ea typeface="HG丸ｺﾞｼｯｸM-PRO" panose="020F0600000000000000" pitchFamily="50" charset="-128"/>
              </a:rPr>
              <a:t>８</a:t>
            </a:r>
            <a:r>
              <a:rPr kumimoji="1" lang="ja-JP" altLang="en-US" sz="1600" dirty="0">
                <a:latin typeface="HG丸ｺﾞｼｯｸM-PRO" panose="020F0600000000000000" pitchFamily="50" charset="-128"/>
                <a:ea typeface="HG丸ｺﾞｼｯｸM-PRO" panose="020F0600000000000000" pitchFamily="50" charset="-128"/>
              </a:rPr>
              <a:t>月</a:t>
            </a:r>
          </a:p>
        </p:txBody>
      </p:sp>
      <p:sp>
        <p:nvSpPr>
          <p:cNvPr id="17" name="テキスト ボックス 16">
            <a:extLst>
              <a:ext uri="{FF2B5EF4-FFF2-40B4-BE49-F238E27FC236}">
                <a16:creationId xmlns:a16="http://schemas.microsoft.com/office/drawing/2014/main" id="{406D66CF-2A33-48BB-9049-943DFBDF55AE}"/>
              </a:ext>
            </a:extLst>
          </p:cNvPr>
          <p:cNvSpPr txBox="1"/>
          <p:nvPr/>
        </p:nvSpPr>
        <p:spPr>
          <a:xfrm>
            <a:off x="4895000" y="2035357"/>
            <a:ext cx="1786260" cy="1323439"/>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夏休みの間に教えたら、お風呂そうじをしてくれるようになった</a:t>
            </a:r>
          </a:p>
        </p:txBody>
      </p:sp>
      <p:sp>
        <p:nvSpPr>
          <p:cNvPr id="18" name="テキスト ボックス 17">
            <a:extLst>
              <a:ext uri="{FF2B5EF4-FFF2-40B4-BE49-F238E27FC236}">
                <a16:creationId xmlns:a16="http://schemas.microsoft.com/office/drawing/2014/main" id="{F7B12546-AB1A-45EA-BD30-02D12189863C}"/>
              </a:ext>
            </a:extLst>
          </p:cNvPr>
          <p:cNvSpPr txBox="1"/>
          <p:nvPr/>
        </p:nvSpPr>
        <p:spPr>
          <a:xfrm>
            <a:off x="7524118" y="1582340"/>
            <a:ext cx="792088" cy="338554"/>
          </a:xfrm>
          <a:prstGeom prst="rect">
            <a:avLst/>
          </a:prstGeom>
          <a:noFill/>
        </p:spPr>
        <p:txBody>
          <a:bodyPr wrap="square" rtlCol="0">
            <a:spAutoFit/>
          </a:bodyPr>
          <a:lstStyle/>
          <a:p>
            <a:pPr algn="ctr"/>
            <a:r>
              <a:rPr kumimoji="1" lang="ja-JP" altLang="en-US" sz="1600" dirty="0">
                <a:latin typeface="HG丸ｺﾞｼｯｸM-PRO" panose="020F0600000000000000" pitchFamily="50" charset="-128"/>
                <a:ea typeface="HG丸ｺﾞｼｯｸM-PRO" panose="020F0600000000000000" pitchFamily="50" charset="-128"/>
              </a:rPr>
              <a:t>９月</a:t>
            </a:r>
          </a:p>
        </p:txBody>
      </p:sp>
      <p:sp>
        <p:nvSpPr>
          <p:cNvPr id="20" name="テキスト ボックス 19">
            <a:extLst>
              <a:ext uri="{FF2B5EF4-FFF2-40B4-BE49-F238E27FC236}">
                <a16:creationId xmlns:a16="http://schemas.microsoft.com/office/drawing/2014/main" id="{242AD011-D2AE-4EBE-BBE7-9D3D0695C752}"/>
              </a:ext>
            </a:extLst>
          </p:cNvPr>
          <p:cNvSpPr txBox="1"/>
          <p:nvPr/>
        </p:nvSpPr>
        <p:spPr>
          <a:xfrm>
            <a:off x="7015063" y="2010660"/>
            <a:ext cx="1877417" cy="1323439"/>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夏休み前までにはできなかった朝の支度がいつの間にか自分でできるようになった</a:t>
            </a:r>
          </a:p>
        </p:txBody>
      </p:sp>
      <p:sp>
        <p:nvSpPr>
          <p:cNvPr id="21" name="テキスト ボックス 20">
            <a:extLst>
              <a:ext uri="{FF2B5EF4-FFF2-40B4-BE49-F238E27FC236}">
                <a16:creationId xmlns:a16="http://schemas.microsoft.com/office/drawing/2014/main" id="{2D8AEF3E-7B53-4648-BB4E-D3DC7A98426A}"/>
              </a:ext>
            </a:extLst>
          </p:cNvPr>
          <p:cNvSpPr txBox="1"/>
          <p:nvPr/>
        </p:nvSpPr>
        <p:spPr>
          <a:xfrm>
            <a:off x="957216" y="3932163"/>
            <a:ext cx="937778" cy="338554"/>
          </a:xfrm>
          <a:prstGeom prst="rect">
            <a:avLst/>
          </a:prstGeom>
          <a:noFill/>
        </p:spPr>
        <p:txBody>
          <a:bodyPr wrap="square" rtlCol="0">
            <a:spAutoFit/>
          </a:bodyPr>
          <a:lstStyle/>
          <a:p>
            <a:pPr algn="ctr"/>
            <a:r>
              <a:rPr lang="ja-JP" altLang="en-US" sz="1600" dirty="0">
                <a:latin typeface="HG丸ｺﾞｼｯｸM-PRO" panose="020F0600000000000000" pitchFamily="50" charset="-128"/>
                <a:ea typeface="HG丸ｺﾞｼｯｸM-PRO" panose="020F0600000000000000" pitchFamily="50" charset="-128"/>
              </a:rPr>
              <a:t>１０</a:t>
            </a:r>
            <a:r>
              <a:rPr kumimoji="1" lang="ja-JP" altLang="en-US" sz="1600" dirty="0">
                <a:latin typeface="HG丸ｺﾞｼｯｸM-PRO" panose="020F0600000000000000" pitchFamily="50" charset="-128"/>
                <a:ea typeface="HG丸ｺﾞｼｯｸM-PRO" panose="020F0600000000000000" pitchFamily="50" charset="-128"/>
              </a:rPr>
              <a:t>月</a:t>
            </a:r>
          </a:p>
        </p:txBody>
      </p:sp>
      <p:sp>
        <p:nvSpPr>
          <p:cNvPr id="22" name="テキスト ボックス 21">
            <a:extLst>
              <a:ext uri="{FF2B5EF4-FFF2-40B4-BE49-F238E27FC236}">
                <a16:creationId xmlns:a16="http://schemas.microsoft.com/office/drawing/2014/main" id="{A7096E5D-F37E-4A44-8316-22C5433FBFDA}"/>
              </a:ext>
            </a:extLst>
          </p:cNvPr>
          <p:cNvSpPr txBox="1"/>
          <p:nvPr/>
        </p:nvSpPr>
        <p:spPr>
          <a:xfrm>
            <a:off x="519541" y="4306749"/>
            <a:ext cx="1813127" cy="1323439"/>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大きな音が苦手だったがクラスメイトと共にコンサートを楽しむことができた</a:t>
            </a:r>
          </a:p>
        </p:txBody>
      </p:sp>
      <p:sp>
        <p:nvSpPr>
          <p:cNvPr id="23" name="テキスト ボックス 62">
            <a:extLst>
              <a:ext uri="{FF2B5EF4-FFF2-40B4-BE49-F238E27FC236}">
                <a16:creationId xmlns:a16="http://schemas.microsoft.com/office/drawing/2014/main" id="{C434F9E5-D4C4-410C-A869-15ED108D3A29}"/>
              </a:ext>
            </a:extLst>
          </p:cNvPr>
          <p:cNvSpPr txBox="1"/>
          <p:nvPr/>
        </p:nvSpPr>
        <p:spPr>
          <a:xfrm>
            <a:off x="3197445" y="3934465"/>
            <a:ext cx="889635" cy="3670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ja-JP" sz="1600" kern="100" dirty="0">
                <a:ln>
                  <a:noFill/>
                </a:ln>
                <a:effectLst/>
                <a:ea typeface="HG丸ｺﾞｼｯｸM-PRO" panose="020F0600000000000000" pitchFamily="50" charset="-128"/>
                <a:cs typeface="Times New Roman" panose="02020603050405020304" pitchFamily="18" charset="0"/>
              </a:rPr>
              <a:t>１１月</a:t>
            </a:r>
            <a:endParaRPr lang="ja-JP" sz="1400" kern="100" dirty="0">
              <a:effectLst/>
              <a:ea typeface="ＭＳ 明朝" panose="02020609040205080304" pitchFamily="17" charset="-128"/>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A6C5808F-C9D6-423B-9E0E-C8BF939669A9}"/>
              </a:ext>
            </a:extLst>
          </p:cNvPr>
          <p:cNvSpPr txBox="1"/>
          <p:nvPr/>
        </p:nvSpPr>
        <p:spPr>
          <a:xfrm>
            <a:off x="2684055" y="4301495"/>
            <a:ext cx="1944215" cy="1323439"/>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休み時間に友だちと遊んでいて、興奮しすぎた挙句、パニックを起こした</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25" name="テキスト ボックス 62">
            <a:extLst>
              <a:ext uri="{FF2B5EF4-FFF2-40B4-BE49-F238E27FC236}">
                <a16:creationId xmlns:a16="http://schemas.microsoft.com/office/drawing/2014/main" id="{DD2EDCDD-3564-435D-80D2-984825C46443}"/>
              </a:ext>
            </a:extLst>
          </p:cNvPr>
          <p:cNvSpPr txBox="1"/>
          <p:nvPr/>
        </p:nvSpPr>
        <p:spPr>
          <a:xfrm>
            <a:off x="5343312" y="3934465"/>
            <a:ext cx="889635" cy="3670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ja-JP" sz="1600" kern="100" dirty="0">
                <a:ln>
                  <a:noFill/>
                </a:ln>
                <a:effectLst/>
                <a:ea typeface="HG丸ｺﾞｼｯｸM-PRO" panose="020F0600000000000000" pitchFamily="50" charset="-128"/>
                <a:cs typeface="Times New Roman" panose="02020603050405020304" pitchFamily="18" charset="0"/>
              </a:rPr>
              <a:t>１月</a:t>
            </a:r>
            <a:endParaRPr lang="ja-JP" sz="1400" kern="100" dirty="0">
              <a:effectLst/>
              <a:ea typeface="ＭＳ 明朝" panose="02020609040205080304" pitchFamily="17"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11DE9D99-AF7F-433C-92F7-6E89452966EB}"/>
              </a:ext>
            </a:extLst>
          </p:cNvPr>
          <p:cNvSpPr txBox="1"/>
          <p:nvPr/>
        </p:nvSpPr>
        <p:spPr>
          <a:xfrm>
            <a:off x="4929120" y="4225398"/>
            <a:ext cx="1718017" cy="1446550"/>
          </a:xfrm>
          <a:prstGeom prst="rect">
            <a:avLst/>
          </a:prstGeom>
          <a:noFill/>
        </p:spPr>
        <p:txBody>
          <a:bodyPr wrap="square" rtlCol="0">
            <a:spAutoFit/>
          </a:bodyPr>
          <a:lstStyle/>
          <a:p>
            <a:pPr>
              <a:lnSpc>
                <a:spcPct val="150000"/>
              </a:lnSpc>
            </a:pPr>
            <a:r>
              <a:rPr lang="ja-JP" altLang="ja-JP" sz="1600" dirty="0">
                <a:latin typeface="HG丸ｺﾞｼｯｸM-PRO" panose="020F0600000000000000" pitchFamily="50" charset="-128"/>
                <a:ea typeface="HG丸ｺﾞｼｯｸM-PRO" panose="020F0600000000000000" pitchFamily="50" charset="-128"/>
              </a:rPr>
              <a:t>イライラした時に髪の毛を抜くようになった。</a:t>
            </a:r>
          </a:p>
          <a:p>
            <a:r>
              <a:rPr lang="ja-JP" altLang="ja-JP" sz="1600" dirty="0">
                <a:latin typeface="HG丸ｺﾞｼｯｸM-PRO" panose="020F0600000000000000" pitchFamily="50" charset="-128"/>
                <a:ea typeface="HG丸ｺﾞｼｯｸM-PRO" panose="020F0600000000000000" pitchFamily="50" charset="-128"/>
              </a:rPr>
              <a:t>心配・・・</a:t>
            </a:r>
            <a:endParaRPr lang="ja-JP" altLang="ja-JP" dirty="0">
              <a:latin typeface="HG丸ｺﾞｼｯｸM-PRO" panose="020F0600000000000000" pitchFamily="50" charset="-128"/>
              <a:ea typeface="HG丸ｺﾞｼｯｸM-PRO" panose="020F0600000000000000" pitchFamily="50" charset="-128"/>
            </a:endParaRPr>
          </a:p>
        </p:txBody>
      </p:sp>
      <p:sp>
        <p:nvSpPr>
          <p:cNvPr id="27" name="テキスト ボックス 62">
            <a:extLst>
              <a:ext uri="{FF2B5EF4-FFF2-40B4-BE49-F238E27FC236}">
                <a16:creationId xmlns:a16="http://schemas.microsoft.com/office/drawing/2014/main" id="{CF90EDFC-3565-465D-9CB7-822DD9E206B9}"/>
              </a:ext>
            </a:extLst>
          </p:cNvPr>
          <p:cNvSpPr txBox="1"/>
          <p:nvPr/>
        </p:nvSpPr>
        <p:spPr>
          <a:xfrm>
            <a:off x="7563859" y="3943689"/>
            <a:ext cx="779823" cy="3670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600" kern="100" dirty="0">
                <a:ln>
                  <a:noFill/>
                </a:ln>
                <a:effectLst/>
                <a:ea typeface="HG丸ｺﾞｼｯｸM-PRO" panose="020F0600000000000000" pitchFamily="50" charset="-128"/>
                <a:cs typeface="Times New Roman" panose="02020603050405020304" pitchFamily="18" charset="0"/>
              </a:rPr>
              <a:t>２</a:t>
            </a:r>
            <a:r>
              <a:rPr lang="ja-JP" sz="1600" kern="100" dirty="0">
                <a:ln>
                  <a:noFill/>
                </a:ln>
                <a:effectLst/>
                <a:ea typeface="HG丸ｺﾞｼｯｸM-PRO" panose="020F0600000000000000" pitchFamily="50" charset="-128"/>
                <a:cs typeface="Times New Roman" panose="02020603050405020304" pitchFamily="18" charset="0"/>
              </a:rPr>
              <a:t>月</a:t>
            </a:r>
            <a:endParaRPr lang="ja-JP" sz="1400" kern="100" dirty="0">
              <a:effectLst/>
              <a:ea typeface="ＭＳ 明朝" panose="02020609040205080304" pitchFamily="17" charset="-128"/>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09BA0109-3294-437D-8A4B-94396D094693}"/>
              </a:ext>
            </a:extLst>
          </p:cNvPr>
          <p:cNvSpPr txBox="1"/>
          <p:nvPr/>
        </p:nvSpPr>
        <p:spPr>
          <a:xfrm>
            <a:off x="6909655" y="4222017"/>
            <a:ext cx="2088232" cy="1569660"/>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イライラの原因について担任の先生と相談。</a:t>
            </a:r>
          </a:p>
          <a:p>
            <a:r>
              <a:rPr lang="ja-JP" altLang="ja-JP" sz="1600" dirty="0">
                <a:latin typeface="HG丸ｺﾞｼｯｸM-PRO" panose="020F0600000000000000" pitchFamily="50" charset="-128"/>
                <a:ea typeface="HG丸ｺﾞｼｯｸM-PRO" panose="020F0600000000000000" pitchFamily="50" charset="-128"/>
              </a:rPr>
              <a:t>クラスメイトとの関係について気をつけてもらうようにした</a:t>
            </a:r>
          </a:p>
        </p:txBody>
      </p:sp>
    </p:spTree>
    <p:extLst>
      <p:ext uri="{BB962C8B-B14F-4D97-AF65-F5344CB8AC3E}">
        <p14:creationId xmlns:p14="http://schemas.microsoft.com/office/powerpoint/2010/main" val="3073115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412906A-DE6D-4736-A784-3A3DCEE6D214}"/>
              </a:ext>
            </a:extLst>
          </p:cNvPr>
          <p:cNvSpPr txBox="1"/>
          <p:nvPr/>
        </p:nvSpPr>
        <p:spPr>
          <a:xfrm>
            <a:off x="827584" y="879389"/>
            <a:ext cx="3096344" cy="338554"/>
          </a:xfrm>
          <a:prstGeom prst="rect">
            <a:avLst/>
          </a:prstGeom>
          <a:noFill/>
          <a:ln>
            <a:solidFill>
              <a:schemeClr val="tx1"/>
            </a:solidFill>
          </a:ln>
        </p:spPr>
        <p:txBody>
          <a:bodyPr wrap="square" rtlCol="0">
            <a:spAutoFit/>
          </a:bodyPr>
          <a:lstStyle/>
          <a:p>
            <a:pPr algn="ctr"/>
            <a:r>
              <a:rPr lang="ja-JP" altLang="en-US" sz="1600" dirty="0">
                <a:latin typeface="HG丸ｺﾞｼｯｸM-PRO" panose="020F0600000000000000" pitchFamily="50" charset="-128"/>
                <a:ea typeface="HG丸ｺﾞｼｯｸM-PRO" panose="020F0600000000000000" pitchFamily="50" charset="-128"/>
              </a:rPr>
              <a:t>かがやき手帳を書くポイント②</a:t>
            </a:r>
          </a:p>
        </p:txBody>
      </p:sp>
      <p:sp>
        <p:nvSpPr>
          <p:cNvPr id="3" name="テキスト ボックス 2">
            <a:extLst>
              <a:ext uri="{FF2B5EF4-FFF2-40B4-BE49-F238E27FC236}">
                <a16:creationId xmlns:a16="http://schemas.microsoft.com/office/drawing/2014/main" id="{53885B3B-9D6D-4BB2-BEB1-9294A8269E0F}"/>
              </a:ext>
            </a:extLst>
          </p:cNvPr>
          <p:cNvSpPr txBox="1"/>
          <p:nvPr/>
        </p:nvSpPr>
        <p:spPr>
          <a:xfrm>
            <a:off x="818977" y="1362106"/>
            <a:ext cx="5184576" cy="338554"/>
          </a:xfrm>
          <a:prstGeom prst="rect">
            <a:avLst/>
          </a:prstGeom>
          <a:noFill/>
        </p:spPr>
        <p:txBody>
          <a:bodyPr wrap="square" rtlCol="0">
            <a:spAutoFit/>
          </a:bodyPr>
          <a:lstStyle/>
          <a:p>
            <a:r>
              <a:rPr lang="ja-JP" altLang="en-US" sz="1600" u="sng" dirty="0">
                <a:latin typeface="HG丸ｺﾞｼｯｸM-PRO" panose="020F0600000000000000" pitchFamily="50" charset="-128"/>
                <a:ea typeface="HG丸ｺﾞｼｯｸM-PRO" panose="020F0600000000000000" pitchFamily="50" charset="-128"/>
              </a:rPr>
              <a:t>できごとに書いておいた方がよいこと</a:t>
            </a:r>
          </a:p>
        </p:txBody>
      </p:sp>
      <p:sp>
        <p:nvSpPr>
          <p:cNvPr id="4" name="テキスト ボックス 3">
            <a:extLst>
              <a:ext uri="{FF2B5EF4-FFF2-40B4-BE49-F238E27FC236}">
                <a16:creationId xmlns:a16="http://schemas.microsoft.com/office/drawing/2014/main" id="{E8DEA2C5-20D9-4762-9D26-445191A636D5}"/>
              </a:ext>
            </a:extLst>
          </p:cNvPr>
          <p:cNvSpPr txBox="1"/>
          <p:nvPr/>
        </p:nvSpPr>
        <p:spPr>
          <a:xfrm>
            <a:off x="827584" y="1844824"/>
            <a:ext cx="7704856" cy="2554545"/>
          </a:xfrm>
          <a:prstGeom prst="rect">
            <a:avLst/>
          </a:prstGeom>
          <a:noFill/>
        </p:spPr>
        <p:txBody>
          <a:bodyPr wrap="square" rtlCol="0">
            <a:spAutoFit/>
          </a:bodyPr>
          <a:lstStyle/>
          <a:p>
            <a:pPr marL="285750" indent="-285750">
              <a:buFont typeface="Arial" panose="020B0604020202020204" pitchFamily="34" charset="0"/>
              <a:buChar char="•"/>
            </a:pPr>
            <a:r>
              <a:rPr lang="ja-JP" altLang="en-US" sz="1600" u="sng" dirty="0">
                <a:latin typeface="HG丸ｺﾞｼｯｸM-PRO" panose="020F0600000000000000" pitchFamily="50" charset="-128"/>
                <a:ea typeface="HG丸ｺﾞｼｯｸM-PRO" panose="020F0600000000000000" pitchFamily="50" charset="-128"/>
              </a:rPr>
              <a:t>ことば</a:t>
            </a:r>
            <a:endParaRPr lang="en-US" altLang="ja-JP" sz="1600" u="sng"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はじめて話したことば、２語文、オウム返し　など</a:t>
            </a:r>
            <a:endParaRPr lang="en-US" altLang="ja-JP" sz="1600" dirty="0">
              <a:latin typeface="HG丸ｺﾞｼｯｸM-PRO" panose="020F0600000000000000" pitchFamily="50" charset="-128"/>
              <a:ea typeface="HG丸ｺﾞｼｯｸM-PRO" panose="020F0600000000000000" pitchFamily="50" charset="-128"/>
            </a:endParaRPr>
          </a:p>
          <a:p>
            <a:pPr marL="285750" indent="-285750">
              <a:buFont typeface="Arial" panose="020B0604020202020204" pitchFamily="34" charset="0"/>
              <a:buChar char="•"/>
            </a:pPr>
            <a:endParaRPr lang="en-US" altLang="ja-JP" sz="1600" dirty="0">
              <a:latin typeface="HG丸ｺﾞｼｯｸM-PRO" panose="020F0600000000000000" pitchFamily="50" charset="-128"/>
              <a:ea typeface="HG丸ｺﾞｼｯｸM-PRO" panose="020F0600000000000000" pitchFamily="50" charset="-128"/>
            </a:endParaRPr>
          </a:p>
          <a:p>
            <a:pPr marL="285750" indent="-285750">
              <a:buFont typeface="Arial" panose="020B0604020202020204" pitchFamily="34" charset="0"/>
              <a:buChar char="•"/>
            </a:pPr>
            <a:r>
              <a:rPr lang="ja-JP" altLang="en-US" sz="1600" u="sng" dirty="0">
                <a:latin typeface="HG丸ｺﾞｼｯｸM-PRO" panose="020F0600000000000000" pitchFamily="50" charset="-128"/>
                <a:ea typeface="HG丸ｺﾞｼｯｸM-PRO" panose="020F0600000000000000" pitchFamily="50" charset="-128"/>
              </a:rPr>
              <a:t>排泄</a:t>
            </a:r>
            <a:endParaRPr lang="en-US" altLang="ja-JP" sz="1600" u="sng"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いつ自立したか、予告、後告（報告）</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家のトイレの中に入れない、外のトイレにいけない、オムツの中にする　など</a:t>
            </a:r>
            <a:endParaRPr lang="en-US" altLang="ja-JP" sz="1600" dirty="0">
              <a:latin typeface="HG丸ｺﾞｼｯｸM-PRO" panose="020F0600000000000000" pitchFamily="50" charset="-128"/>
              <a:ea typeface="HG丸ｺﾞｼｯｸM-PRO" panose="020F0600000000000000" pitchFamily="50" charset="-128"/>
            </a:endParaRPr>
          </a:p>
          <a:p>
            <a:endParaRPr lang="en-US" altLang="ja-JP" sz="1600" dirty="0">
              <a:latin typeface="HG丸ｺﾞｼｯｸM-PRO" panose="020F0600000000000000" pitchFamily="50" charset="-128"/>
              <a:ea typeface="HG丸ｺﾞｼｯｸM-PRO" panose="020F0600000000000000" pitchFamily="50" charset="-128"/>
            </a:endParaRPr>
          </a:p>
          <a:p>
            <a:pPr marL="285750" indent="-285750">
              <a:buFont typeface="Arial" panose="020B0604020202020204" pitchFamily="34" charset="0"/>
              <a:buChar char="•"/>
            </a:pPr>
            <a:r>
              <a:rPr lang="ja-JP" altLang="en-US" sz="1600" u="sng" dirty="0">
                <a:latin typeface="HG丸ｺﾞｼｯｸM-PRO" panose="020F0600000000000000" pitchFamily="50" charset="-128"/>
                <a:ea typeface="HG丸ｺﾞｼｯｸM-PRO" panose="020F0600000000000000" pitchFamily="50" charset="-128"/>
              </a:rPr>
              <a:t>偏食</a:t>
            </a:r>
            <a:r>
              <a:rPr lang="ja-JP" altLang="en-US" sz="1600" dirty="0">
                <a:latin typeface="HG丸ｺﾞｼｯｸM-PRO" panose="020F0600000000000000" pitchFamily="50" charset="-128"/>
                <a:ea typeface="HG丸ｺﾞｼｯｸM-PRO" panose="020F0600000000000000" pitchFamily="50" charset="-128"/>
              </a:rPr>
              <a:t>（極端で、生活に困るようなもの）</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白米しか食べない</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特定のもの（例えば決まったコンビニの唐揚げなど）しか食べない　など</a:t>
            </a:r>
            <a:endParaRPr lang="ja-JP" altLang="en-US" dirty="0">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A8C93756-3FB3-41F9-8CCD-5395AB1A06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0148" y="1700661"/>
            <a:ext cx="1020626" cy="1188217"/>
          </a:xfrm>
          <a:prstGeom prst="rect">
            <a:avLst/>
          </a:prstGeom>
        </p:spPr>
      </p:pic>
      <p:pic>
        <p:nvPicPr>
          <p:cNvPr id="6" name="図 5">
            <a:extLst>
              <a:ext uri="{FF2B5EF4-FFF2-40B4-BE49-F238E27FC236}">
                <a16:creationId xmlns:a16="http://schemas.microsoft.com/office/drawing/2014/main" id="{47B88772-B72C-4E30-A6C2-63C2D4D66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572" y="4789753"/>
            <a:ext cx="1656184" cy="1515408"/>
          </a:xfrm>
          <a:prstGeom prst="rect">
            <a:avLst/>
          </a:prstGeom>
        </p:spPr>
      </p:pic>
      <p:sp>
        <p:nvSpPr>
          <p:cNvPr id="7" name="四角形: 角を丸くする 9">
            <a:extLst>
              <a:ext uri="{FF2B5EF4-FFF2-40B4-BE49-F238E27FC236}">
                <a16:creationId xmlns:a16="http://schemas.microsoft.com/office/drawing/2014/main" id="{949D559B-3DBC-4445-8FE4-A0F5BE5A9176}"/>
              </a:ext>
            </a:extLst>
          </p:cNvPr>
          <p:cNvSpPr/>
          <p:nvPr/>
        </p:nvSpPr>
        <p:spPr>
          <a:xfrm>
            <a:off x="3279788" y="4911837"/>
            <a:ext cx="4964620" cy="1008112"/>
          </a:xfrm>
          <a:prstGeom prst="round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HG丸ｺﾞｼｯｸM-PRO" panose="020F0600000000000000" pitchFamily="50" charset="-128"/>
                <a:ea typeface="HG丸ｺﾞｼｯｸM-PRO" panose="020F0600000000000000" pitchFamily="50" charset="-128"/>
              </a:rPr>
              <a:t>特徴的なものを書きましょう</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これらは年齢とともに変わっていくことが多いです</a:t>
            </a:r>
          </a:p>
        </p:txBody>
      </p:sp>
    </p:spTree>
    <p:extLst>
      <p:ext uri="{BB962C8B-B14F-4D97-AF65-F5344CB8AC3E}">
        <p14:creationId xmlns:p14="http://schemas.microsoft.com/office/powerpoint/2010/main" val="2260283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E3F8B9A-7998-4272-A8F1-2FBEA28E358A}"/>
              </a:ext>
            </a:extLst>
          </p:cNvPr>
          <p:cNvSpPr txBox="1"/>
          <p:nvPr/>
        </p:nvSpPr>
        <p:spPr>
          <a:xfrm>
            <a:off x="215001" y="157412"/>
            <a:ext cx="6958985" cy="369332"/>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②ふせんに転記できたら、次にそれを分類します。</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正方形/長方形 3">
            <a:extLst>
              <a:ext uri="{FF2B5EF4-FFF2-40B4-BE49-F238E27FC236}">
                <a16:creationId xmlns:a16="http://schemas.microsoft.com/office/drawing/2014/main" id="{732B7467-6F49-4D2D-AE18-A121466B75B7}"/>
              </a:ext>
            </a:extLst>
          </p:cNvPr>
          <p:cNvSpPr/>
          <p:nvPr/>
        </p:nvSpPr>
        <p:spPr>
          <a:xfrm>
            <a:off x="683221" y="724285"/>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ja-JP" dirty="0">
              <a:solidFill>
                <a:schemeClr val="tx1"/>
              </a:solidFill>
            </a:endParaRPr>
          </a:p>
        </p:txBody>
      </p:sp>
      <p:sp>
        <p:nvSpPr>
          <p:cNvPr id="5" name="正方形/長方形 4">
            <a:extLst>
              <a:ext uri="{FF2B5EF4-FFF2-40B4-BE49-F238E27FC236}">
                <a16:creationId xmlns:a16="http://schemas.microsoft.com/office/drawing/2014/main" id="{C745CF45-028F-4DB7-9B93-107D33B0ACB4}"/>
              </a:ext>
            </a:extLst>
          </p:cNvPr>
          <p:cNvSpPr/>
          <p:nvPr/>
        </p:nvSpPr>
        <p:spPr>
          <a:xfrm>
            <a:off x="3021380" y="749114"/>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ja-JP" dirty="0">
              <a:solidFill>
                <a:schemeClr val="tx1"/>
              </a:solidFill>
            </a:endParaRPr>
          </a:p>
        </p:txBody>
      </p:sp>
      <p:sp>
        <p:nvSpPr>
          <p:cNvPr id="8" name="正方形/長方形 7">
            <a:extLst>
              <a:ext uri="{FF2B5EF4-FFF2-40B4-BE49-F238E27FC236}">
                <a16:creationId xmlns:a16="http://schemas.microsoft.com/office/drawing/2014/main" id="{1B4C88E1-87D8-4F89-9F2E-F3114025D934}"/>
              </a:ext>
            </a:extLst>
          </p:cNvPr>
          <p:cNvSpPr/>
          <p:nvPr/>
        </p:nvSpPr>
        <p:spPr>
          <a:xfrm>
            <a:off x="5549293" y="4699840"/>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A7DCE1CB-BD7C-47A6-B627-5FD723759BEF}"/>
              </a:ext>
            </a:extLst>
          </p:cNvPr>
          <p:cNvSpPr/>
          <p:nvPr/>
        </p:nvSpPr>
        <p:spPr>
          <a:xfrm>
            <a:off x="650601" y="4699840"/>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C5C2B223-4A90-41D6-99B8-C26D45BC76DB}"/>
              </a:ext>
            </a:extLst>
          </p:cNvPr>
          <p:cNvSpPr/>
          <p:nvPr/>
        </p:nvSpPr>
        <p:spPr>
          <a:xfrm>
            <a:off x="3047109" y="4699840"/>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dirty="0">
              <a:solidFill>
                <a:schemeClr val="tx1"/>
              </a:solidFill>
            </a:endParaRPr>
          </a:p>
        </p:txBody>
      </p:sp>
      <p:sp>
        <p:nvSpPr>
          <p:cNvPr id="11" name="正方形/長方形 10">
            <a:extLst>
              <a:ext uri="{FF2B5EF4-FFF2-40B4-BE49-F238E27FC236}">
                <a16:creationId xmlns:a16="http://schemas.microsoft.com/office/drawing/2014/main" id="{CA3A497A-591E-4C0D-BBCB-1BBE6F0D8002}"/>
              </a:ext>
            </a:extLst>
          </p:cNvPr>
          <p:cNvSpPr/>
          <p:nvPr/>
        </p:nvSpPr>
        <p:spPr>
          <a:xfrm>
            <a:off x="5584194" y="1836704"/>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EDFD2AD3-C6B8-46C2-BAAD-001B041BC18B}"/>
              </a:ext>
            </a:extLst>
          </p:cNvPr>
          <p:cNvSpPr txBox="1"/>
          <p:nvPr/>
        </p:nvSpPr>
        <p:spPr>
          <a:xfrm>
            <a:off x="1165557" y="840894"/>
            <a:ext cx="792088" cy="338554"/>
          </a:xfrm>
          <a:prstGeom prst="rect">
            <a:avLst/>
          </a:prstGeom>
          <a:noFill/>
        </p:spPr>
        <p:txBody>
          <a:bodyPr wrap="square" rtlCol="0">
            <a:spAutoFit/>
          </a:bodyPr>
          <a:lstStyle/>
          <a:p>
            <a:pPr algn="ctr"/>
            <a:r>
              <a:rPr kumimoji="1" lang="ja-JP" altLang="en-US" sz="1600" dirty="0">
                <a:latin typeface="HG丸ｺﾞｼｯｸM-PRO" panose="020F0600000000000000" pitchFamily="50" charset="-128"/>
                <a:ea typeface="HG丸ｺﾞｼｯｸM-PRO" panose="020F0600000000000000" pitchFamily="50" charset="-128"/>
              </a:rPr>
              <a:t>４月</a:t>
            </a:r>
          </a:p>
        </p:txBody>
      </p:sp>
      <p:sp>
        <p:nvSpPr>
          <p:cNvPr id="13" name="テキスト ボックス 12">
            <a:extLst>
              <a:ext uri="{FF2B5EF4-FFF2-40B4-BE49-F238E27FC236}">
                <a16:creationId xmlns:a16="http://schemas.microsoft.com/office/drawing/2014/main" id="{B4110C2B-9035-4713-8A89-42CB4303AE78}"/>
              </a:ext>
            </a:extLst>
          </p:cNvPr>
          <p:cNvSpPr txBox="1"/>
          <p:nvPr/>
        </p:nvSpPr>
        <p:spPr>
          <a:xfrm>
            <a:off x="845606" y="1176699"/>
            <a:ext cx="1759079" cy="1142620"/>
          </a:xfrm>
          <a:prstGeom prst="rect">
            <a:avLst/>
          </a:prstGeom>
          <a:noFill/>
        </p:spPr>
        <p:txBody>
          <a:bodyPr wrap="square" rtlCol="0">
            <a:spAutoFit/>
          </a:bodyPr>
          <a:lstStyle/>
          <a:p>
            <a:pPr>
              <a:lnSpc>
                <a:spcPct val="150000"/>
              </a:lnSpc>
            </a:pPr>
            <a:r>
              <a:rPr lang="ja-JP" altLang="ja-JP" sz="1600" dirty="0">
                <a:latin typeface="HG丸ｺﾞｼｯｸM-PRO" panose="020F0600000000000000" pitchFamily="50" charset="-128"/>
                <a:ea typeface="HG丸ｺﾞｼｯｸM-PRO" panose="020F0600000000000000" pitchFamily="50" charset="-128"/>
              </a:rPr>
              <a:t>新しいクラスに変わったせいか</a:t>
            </a:r>
            <a:r>
              <a:rPr lang="ja-JP" altLang="en-US" sz="1600" dirty="0">
                <a:latin typeface="HG丸ｺﾞｼｯｸM-PRO" panose="020F0600000000000000" pitchFamily="50" charset="-128"/>
                <a:ea typeface="HG丸ｺﾞｼｯｸM-PRO" panose="020F0600000000000000" pitchFamily="50" charset="-128"/>
              </a:rPr>
              <a:t>、毎朝泣き叫ぶ</a:t>
            </a:r>
            <a:endParaRPr lang="ja-JP" altLang="ja-JP" sz="1600" dirty="0">
              <a:latin typeface="HG丸ｺﾞｼｯｸM-PRO" panose="020F0600000000000000" pitchFamily="50" charset="-128"/>
              <a:ea typeface="HG丸ｺﾞｼｯｸM-PRO" panose="020F0600000000000000" pitchFamily="50" charset="-128"/>
            </a:endParaRPr>
          </a:p>
        </p:txBody>
      </p:sp>
      <p:sp>
        <p:nvSpPr>
          <p:cNvPr id="14" name="テキスト ボックス 13">
            <a:extLst>
              <a:ext uri="{FF2B5EF4-FFF2-40B4-BE49-F238E27FC236}">
                <a16:creationId xmlns:a16="http://schemas.microsoft.com/office/drawing/2014/main" id="{466F06AE-0FA9-4F05-949A-1634DCA21135}"/>
              </a:ext>
            </a:extLst>
          </p:cNvPr>
          <p:cNvSpPr txBox="1"/>
          <p:nvPr/>
        </p:nvSpPr>
        <p:spPr>
          <a:xfrm>
            <a:off x="3542118" y="845288"/>
            <a:ext cx="792088" cy="338554"/>
          </a:xfrm>
          <a:prstGeom prst="rect">
            <a:avLst/>
          </a:prstGeom>
          <a:noFill/>
        </p:spPr>
        <p:txBody>
          <a:bodyPr wrap="square" rtlCol="0">
            <a:spAutoFit/>
          </a:bodyPr>
          <a:lstStyle/>
          <a:p>
            <a:pPr algn="ctr"/>
            <a:r>
              <a:rPr kumimoji="1" lang="ja-JP" altLang="en-US" sz="1600" dirty="0">
                <a:latin typeface="HG丸ｺﾞｼｯｸM-PRO" panose="020F0600000000000000" pitchFamily="50" charset="-128"/>
                <a:ea typeface="HG丸ｺﾞｼｯｸM-PRO" panose="020F0600000000000000" pitchFamily="50" charset="-128"/>
              </a:rPr>
              <a:t>６月</a:t>
            </a:r>
          </a:p>
        </p:txBody>
      </p:sp>
      <p:sp>
        <p:nvSpPr>
          <p:cNvPr id="15" name="テキスト ボックス 14">
            <a:extLst>
              <a:ext uri="{FF2B5EF4-FFF2-40B4-BE49-F238E27FC236}">
                <a16:creationId xmlns:a16="http://schemas.microsoft.com/office/drawing/2014/main" id="{6C6DC479-98D5-406D-B621-234BA765D0AD}"/>
              </a:ext>
            </a:extLst>
          </p:cNvPr>
          <p:cNvSpPr txBox="1"/>
          <p:nvPr/>
        </p:nvSpPr>
        <p:spPr>
          <a:xfrm>
            <a:off x="3184044" y="1212244"/>
            <a:ext cx="1656184" cy="1142620"/>
          </a:xfrm>
          <a:prstGeom prst="rect">
            <a:avLst/>
          </a:prstGeom>
          <a:noFill/>
        </p:spPr>
        <p:txBody>
          <a:bodyPr wrap="square" rtlCol="0">
            <a:spAutoFit/>
          </a:bodyPr>
          <a:lstStyle/>
          <a:p>
            <a:pPr>
              <a:lnSpc>
                <a:spcPct val="150000"/>
              </a:lnSpc>
            </a:pPr>
            <a:r>
              <a:rPr lang="ja-JP" altLang="ja-JP" sz="1600" dirty="0">
                <a:latin typeface="HG丸ｺﾞｼｯｸM-PRO" panose="020F0600000000000000" pitchFamily="50" charset="-128"/>
                <a:ea typeface="HG丸ｺﾞｼｯｸM-PRO" panose="020F0600000000000000" pitchFamily="50" charset="-128"/>
              </a:rPr>
              <a:t>運動会の練習が嫌で学校に行きたがらない</a:t>
            </a:r>
          </a:p>
        </p:txBody>
      </p:sp>
      <p:sp>
        <p:nvSpPr>
          <p:cNvPr id="16" name="テキスト ボックス 15">
            <a:extLst>
              <a:ext uri="{FF2B5EF4-FFF2-40B4-BE49-F238E27FC236}">
                <a16:creationId xmlns:a16="http://schemas.microsoft.com/office/drawing/2014/main" id="{2B0B6C17-85B1-48E3-B106-929FA42E7351}"/>
              </a:ext>
            </a:extLst>
          </p:cNvPr>
          <p:cNvSpPr txBox="1"/>
          <p:nvPr/>
        </p:nvSpPr>
        <p:spPr>
          <a:xfrm>
            <a:off x="1226665" y="4813500"/>
            <a:ext cx="792088" cy="338554"/>
          </a:xfrm>
          <a:prstGeom prst="rect">
            <a:avLst/>
          </a:prstGeom>
          <a:noFill/>
        </p:spPr>
        <p:txBody>
          <a:bodyPr wrap="square" rtlCol="0">
            <a:spAutoFit/>
          </a:bodyPr>
          <a:lstStyle/>
          <a:p>
            <a:pPr algn="ctr"/>
            <a:r>
              <a:rPr lang="ja-JP" altLang="en-US" sz="1600" dirty="0">
                <a:latin typeface="HG丸ｺﾞｼｯｸM-PRO" panose="020F0600000000000000" pitchFamily="50" charset="-128"/>
                <a:ea typeface="HG丸ｺﾞｼｯｸM-PRO" panose="020F0600000000000000" pitchFamily="50" charset="-128"/>
              </a:rPr>
              <a:t>８</a:t>
            </a:r>
            <a:r>
              <a:rPr kumimoji="1" lang="ja-JP" altLang="en-US" sz="1600" dirty="0">
                <a:latin typeface="HG丸ｺﾞｼｯｸM-PRO" panose="020F0600000000000000" pitchFamily="50" charset="-128"/>
                <a:ea typeface="HG丸ｺﾞｼｯｸM-PRO" panose="020F0600000000000000" pitchFamily="50" charset="-128"/>
              </a:rPr>
              <a:t>月</a:t>
            </a:r>
          </a:p>
        </p:txBody>
      </p:sp>
      <p:sp>
        <p:nvSpPr>
          <p:cNvPr id="18" name="テキスト ボックス 17">
            <a:extLst>
              <a:ext uri="{FF2B5EF4-FFF2-40B4-BE49-F238E27FC236}">
                <a16:creationId xmlns:a16="http://schemas.microsoft.com/office/drawing/2014/main" id="{F7B12546-AB1A-45EA-BD30-02D12189863C}"/>
              </a:ext>
            </a:extLst>
          </p:cNvPr>
          <p:cNvSpPr txBox="1"/>
          <p:nvPr/>
        </p:nvSpPr>
        <p:spPr>
          <a:xfrm>
            <a:off x="3597444" y="4784379"/>
            <a:ext cx="792088" cy="338554"/>
          </a:xfrm>
          <a:prstGeom prst="rect">
            <a:avLst/>
          </a:prstGeom>
          <a:noFill/>
        </p:spPr>
        <p:txBody>
          <a:bodyPr wrap="square" rtlCol="0">
            <a:spAutoFit/>
          </a:bodyPr>
          <a:lstStyle/>
          <a:p>
            <a:pPr algn="ctr"/>
            <a:r>
              <a:rPr kumimoji="1" lang="ja-JP" altLang="en-US" sz="1600" dirty="0">
                <a:latin typeface="HG丸ｺﾞｼｯｸM-PRO" panose="020F0600000000000000" pitchFamily="50" charset="-128"/>
                <a:ea typeface="HG丸ｺﾞｼｯｸM-PRO" panose="020F0600000000000000" pitchFamily="50" charset="-128"/>
              </a:rPr>
              <a:t>９月</a:t>
            </a:r>
          </a:p>
        </p:txBody>
      </p:sp>
      <p:sp>
        <p:nvSpPr>
          <p:cNvPr id="21" name="テキスト ボックス 20">
            <a:extLst>
              <a:ext uri="{FF2B5EF4-FFF2-40B4-BE49-F238E27FC236}">
                <a16:creationId xmlns:a16="http://schemas.microsoft.com/office/drawing/2014/main" id="{2D8AEF3E-7B53-4648-BB4E-D3DC7A98426A}"/>
              </a:ext>
            </a:extLst>
          </p:cNvPr>
          <p:cNvSpPr txBox="1"/>
          <p:nvPr/>
        </p:nvSpPr>
        <p:spPr>
          <a:xfrm>
            <a:off x="6006290" y="4813500"/>
            <a:ext cx="937778" cy="338554"/>
          </a:xfrm>
          <a:prstGeom prst="rect">
            <a:avLst/>
          </a:prstGeom>
          <a:noFill/>
        </p:spPr>
        <p:txBody>
          <a:bodyPr wrap="square" rtlCol="0">
            <a:spAutoFit/>
          </a:bodyPr>
          <a:lstStyle/>
          <a:p>
            <a:pPr algn="ctr"/>
            <a:r>
              <a:rPr lang="ja-JP" altLang="en-US" sz="1600" dirty="0">
                <a:latin typeface="HG丸ｺﾞｼｯｸM-PRO" panose="020F0600000000000000" pitchFamily="50" charset="-128"/>
                <a:ea typeface="HG丸ｺﾞｼｯｸM-PRO" panose="020F0600000000000000" pitchFamily="50" charset="-128"/>
              </a:rPr>
              <a:t>１０</a:t>
            </a:r>
            <a:r>
              <a:rPr kumimoji="1" lang="ja-JP" altLang="en-US" sz="1600" dirty="0">
                <a:latin typeface="HG丸ｺﾞｼｯｸM-PRO" panose="020F0600000000000000" pitchFamily="50" charset="-128"/>
                <a:ea typeface="HG丸ｺﾞｼｯｸM-PRO" panose="020F0600000000000000" pitchFamily="50" charset="-128"/>
              </a:rPr>
              <a:t>月</a:t>
            </a:r>
          </a:p>
        </p:txBody>
      </p:sp>
      <p:sp>
        <p:nvSpPr>
          <p:cNvPr id="22" name="テキスト ボックス 21">
            <a:extLst>
              <a:ext uri="{FF2B5EF4-FFF2-40B4-BE49-F238E27FC236}">
                <a16:creationId xmlns:a16="http://schemas.microsoft.com/office/drawing/2014/main" id="{A7096E5D-F37E-4A44-8316-22C5433FBFDA}"/>
              </a:ext>
            </a:extLst>
          </p:cNvPr>
          <p:cNvSpPr txBox="1"/>
          <p:nvPr/>
        </p:nvSpPr>
        <p:spPr>
          <a:xfrm>
            <a:off x="5647592" y="5179041"/>
            <a:ext cx="1813127" cy="1323439"/>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大きな音が苦手だったがクラスメイトと共にコンサートを楽しむことができた</a:t>
            </a:r>
          </a:p>
        </p:txBody>
      </p:sp>
      <p:sp>
        <p:nvSpPr>
          <p:cNvPr id="28" name="テキスト ボックス 27">
            <a:extLst>
              <a:ext uri="{FF2B5EF4-FFF2-40B4-BE49-F238E27FC236}">
                <a16:creationId xmlns:a16="http://schemas.microsoft.com/office/drawing/2014/main" id="{09BA0109-3294-437D-8A4B-94396D094693}"/>
              </a:ext>
            </a:extLst>
          </p:cNvPr>
          <p:cNvSpPr txBox="1"/>
          <p:nvPr/>
        </p:nvSpPr>
        <p:spPr>
          <a:xfrm>
            <a:off x="5549293" y="2234736"/>
            <a:ext cx="2088232" cy="1569660"/>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イライラの原因について担任の先生と相談。</a:t>
            </a:r>
          </a:p>
          <a:p>
            <a:r>
              <a:rPr lang="ja-JP" altLang="ja-JP" sz="1600" dirty="0">
                <a:latin typeface="HG丸ｺﾞｼｯｸM-PRO" panose="020F0600000000000000" pitchFamily="50" charset="-128"/>
                <a:ea typeface="HG丸ｺﾞｼｯｸM-PRO" panose="020F0600000000000000" pitchFamily="50" charset="-128"/>
              </a:rPr>
              <a:t>クラスメイトとの関係について気をつけてもらうようにした</a:t>
            </a:r>
          </a:p>
        </p:txBody>
      </p:sp>
      <p:sp>
        <p:nvSpPr>
          <p:cNvPr id="6" name="正方形/長方形 5">
            <a:extLst>
              <a:ext uri="{FF2B5EF4-FFF2-40B4-BE49-F238E27FC236}">
                <a16:creationId xmlns:a16="http://schemas.microsoft.com/office/drawing/2014/main" id="{E16A92AD-DDD1-46F0-8701-9D3ACB180E75}"/>
              </a:ext>
            </a:extLst>
          </p:cNvPr>
          <p:cNvSpPr/>
          <p:nvPr/>
        </p:nvSpPr>
        <p:spPr>
          <a:xfrm>
            <a:off x="980751" y="1823425"/>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62">
            <a:extLst>
              <a:ext uri="{FF2B5EF4-FFF2-40B4-BE49-F238E27FC236}">
                <a16:creationId xmlns:a16="http://schemas.microsoft.com/office/drawing/2014/main" id="{C434F9E5-D4C4-410C-A869-15ED108D3A29}"/>
              </a:ext>
            </a:extLst>
          </p:cNvPr>
          <p:cNvSpPr txBox="1"/>
          <p:nvPr/>
        </p:nvSpPr>
        <p:spPr>
          <a:xfrm>
            <a:off x="1515096" y="1931215"/>
            <a:ext cx="889635" cy="3670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ja-JP" sz="1600" kern="100" dirty="0">
                <a:ln>
                  <a:noFill/>
                </a:ln>
                <a:effectLst/>
                <a:ea typeface="HG丸ｺﾞｼｯｸM-PRO" panose="020F0600000000000000" pitchFamily="50" charset="-128"/>
                <a:cs typeface="Times New Roman" panose="02020603050405020304" pitchFamily="18" charset="0"/>
              </a:rPr>
              <a:t>１１月</a:t>
            </a:r>
            <a:endParaRPr lang="ja-JP" sz="1400" kern="100" dirty="0">
              <a:effectLst/>
              <a:ea typeface="ＭＳ 明朝" panose="02020609040205080304" pitchFamily="17" charset="-128"/>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A6C5808F-C9D6-423B-9E0E-C8BF939669A9}"/>
              </a:ext>
            </a:extLst>
          </p:cNvPr>
          <p:cNvSpPr txBox="1"/>
          <p:nvPr/>
        </p:nvSpPr>
        <p:spPr>
          <a:xfrm>
            <a:off x="1072926" y="2301576"/>
            <a:ext cx="1944215" cy="1323439"/>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休み時間に友だちと遊んでいて、興奮しすぎた挙句、パニックを起こした</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7" name="正方形/長方形 6">
            <a:extLst>
              <a:ext uri="{FF2B5EF4-FFF2-40B4-BE49-F238E27FC236}">
                <a16:creationId xmlns:a16="http://schemas.microsoft.com/office/drawing/2014/main" id="{7CDCDE0C-8CBE-4570-8E81-3625C8393EC5}"/>
              </a:ext>
            </a:extLst>
          </p:cNvPr>
          <p:cNvSpPr/>
          <p:nvPr/>
        </p:nvSpPr>
        <p:spPr>
          <a:xfrm>
            <a:off x="3331877" y="1836704"/>
            <a:ext cx="1944216" cy="19442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406D66CF-2A33-48BB-9049-943DFBDF55AE}"/>
              </a:ext>
            </a:extLst>
          </p:cNvPr>
          <p:cNvSpPr txBox="1"/>
          <p:nvPr/>
        </p:nvSpPr>
        <p:spPr>
          <a:xfrm>
            <a:off x="858354" y="5214515"/>
            <a:ext cx="1786260" cy="1323439"/>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夏休みの間に教えたら、お風呂そうじをしてくれるようになった</a:t>
            </a:r>
          </a:p>
        </p:txBody>
      </p:sp>
      <p:sp>
        <p:nvSpPr>
          <p:cNvPr id="25" name="テキスト ボックス 62">
            <a:extLst>
              <a:ext uri="{FF2B5EF4-FFF2-40B4-BE49-F238E27FC236}">
                <a16:creationId xmlns:a16="http://schemas.microsoft.com/office/drawing/2014/main" id="{DD2EDCDD-3564-435D-80D2-984825C46443}"/>
              </a:ext>
            </a:extLst>
          </p:cNvPr>
          <p:cNvSpPr txBox="1"/>
          <p:nvPr/>
        </p:nvSpPr>
        <p:spPr>
          <a:xfrm>
            <a:off x="3959716" y="1922130"/>
            <a:ext cx="889635" cy="3670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ja-JP" sz="1600" kern="100" dirty="0">
                <a:ln>
                  <a:noFill/>
                </a:ln>
                <a:effectLst/>
                <a:ea typeface="HG丸ｺﾞｼｯｸM-PRO" panose="020F0600000000000000" pitchFamily="50" charset="-128"/>
                <a:cs typeface="Times New Roman" panose="02020603050405020304" pitchFamily="18" charset="0"/>
              </a:rPr>
              <a:t>１月</a:t>
            </a:r>
            <a:endParaRPr lang="ja-JP" sz="1400" kern="100" dirty="0">
              <a:effectLst/>
              <a:ea typeface="ＭＳ 明朝" panose="02020609040205080304" pitchFamily="17"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242AD011-D2AE-4EBE-BBE7-9D3D0695C752}"/>
              </a:ext>
            </a:extLst>
          </p:cNvPr>
          <p:cNvSpPr txBox="1"/>
          <p:nvPr/>
        </p:nvSpPr>
        <p:spPr>
          <a:xfrm>
            <a:off x="3113908" y="5179042"/>
            <a:ext cx="1877417" cy="1323439"/>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夏休み前までにはできなかった朝の支度がいつの間にか自分でできるようになった</a:t>
            </a:r>
          </a:p>
        </p:txBody>
      </p:sp>
      <p:sp>
        <p:nvSpPr>
          <p:cNvPr id="27" name="テキスト ボックス 62">
            <a:extLst>
              <a:ext uri="{FF2B5EF4-FFF2-40B4-BE49-F238E27FC236}">
                <a16:creationId xmlns:a16="http://schemas.microsoft.com/office/drawing/2014/main" id="{CF90EDFC-3565-465D-9CB7-822DD9E206B9}"/>
              </a:ext>
            </a:extLst>
          </p:cNvPr>
          <p:cNvSpPr txBox="1"/>
          <p:nvPr/>
        </p:nvSpPr>
        <p:spPr>
          <a:xfrm>
            <a:off x="6164245" y="1922130"/>
            <a:ext cx="779823" cy="3670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600" kern="100" dirty="0">
                <a:ln>
                  <a:noFill/>
                </a:ln>
                <a:effectLst/>
                <a:ea typeface="HG丸ｺﾞｼｯｸM-PRO" panose="020F0600000000000000" pitchFamily="50" charset="-128"/>
                <a:cs typeface="Times New Roman" panose="02020603050405020304" pitchFamily="18" charset="0"/>
              </a:rPr>
              <a:t>２</a:t>
            </a:r>
            <a:r>
              <a:rPr lang="ja-JP" sz="1600" kern="100" dirty="0">
                <a:ln>
                  <a:noFill/>
                </a:ln>
                <a:effectLst/>
                <a:ea typeface="HG丸ｺﾞｼｯｸM-PRO" panose="020F0600000000000000" pitchFamily="50" charset="-128"/>
                <a:cs typeface="Times New Roman" panose="02020603050405020304" pitchFamily="18" charset="0"/>
              </a:rPr>
              <a:t>月</a:t>
            </a:r>
            <a:endParaRPr lang="ja-JP" sz="1400" kern="100" dirty="0">
              <a:effectLst/>
              <a:ea typeface="ＭＳ 明朝" panose="02020609040205080304" pitchFamily="17"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11DE9D99-AF7F-433C-92F7-6E89452966EB}"/>
              </a:ext>
            </a:extLst>
          </p:cNvPr>
          <p:cNvSpPr txBox="1"/>
          <p:nvPr/>
        </p:nvSpPr>
        <p:spPr>
          <a:xfrm>
            <a:off x="3459311" y="2242512"/>
            <a:ext cx="1718017" cy="1446550"/>
          </a:xfrm>
          <a:prstGeom prst="rect">
            <a:avLst/>
          </a:prstGeom>
          <a:noFill/>
        </p:spPr>
        <p:txBody>
          <a:bodyPr wrap="square" rtlCol="0">
            <a:spAutoFit/>
          </a:bodyPr>
          <a:lstStyle/>
          <a:p>
            <a:pPr>
              <a:lnSpc>
                <a:spcPct val="150000"/>
              </a:lnSpc>
            </a:pPr>
            <a:r>
              <a:rPr lang="ja-JP" altLang="ja-JP" sz="1600" dirty="0">
                <a:latin typeface="HG丸ｺﾞｼｯｸM-PRO" panose="020F0600000000000000" pitchFamily="50" charset="-128"/>
                <a:ea typeface="HG丸ｺﾞｼｯｸM-PRO" panose="020F0600000000000000" pitchFamily="50" charset="-128"/>
              </a:rPr>
              <a:t>イライラした時に髪の毛を抜くようになった。</a:t>
            </a:r>
          </a:p>
          <a:p>
            <a:r>
              <a:rPr lang="ja-JP" altLang="ja-JP" sz="1600" dirty="0">
                <a:latin typeface="HG丸ｺﾞｼｯｸM-PRO" panose="020F0600000000000000" pitchFamily="50" charset="-128"/>
                <a:ea typeface="HG丸ｺﾞｼｯｸM-PRO" panose="020F0600000000000000" pitchFamily="50" charset="-128"/>
              </a:rPr>
              <a:t>心配・・・</a:t>
            </a:r>
            <a:endParaRPr lang="ja-JP" altLang="ja-JP" dirty="0">
              <a:latin typeface="HG丸ｺﾞｼｯｸM-PRO" panose="020F0600000000000000" pitchFamily="50" charset="-128"/>
              <a:ea typeface="HG丸ｺﾞｼｯｸM-PRO" panose="020F0600000000000000" pitchFamily="50" charset="-128"/>
            </a:endParaRPr>
          </a:p>
        </p:txBody>
      </p:sp>
      <p:sp>
        <p:nvSpPr>
          <p:cNvPr id="19" name="吹き出し: 角を丸めた四角形 18">
            <a:extLst>
              <a:ext uri="{FF2B5EF4-FFF2-40B4-BE49-F238E27FC236}">
                <a16:creationId xmlns:a16="http://schemas.microsoft.com/office/drawing/2014/main" id="{090E39AB-A6DC-43C6-9AF6-39EBB7C2507B}"/>
              </a:ext>
            </a:extLst>
          </p:cNvPr>
          <p:cNvSpPr/>
          <p:nvPr/>
        </p:nvSpPr>
        <p:spPr>
          <a:xfrm>
            <a:off x="5370908" y="3947517"/>
            <a:ext cx="3294177" cy="625208"/>
          </a:xfrm>
          <a:prstGeom prst="wedgeRoundRectCallout">
            <a:avLst>
              <a:gd name="adj1" fmla="val 59894"/>
              <a:gd name="adj2" fmla="val -47191"/>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これらは</a:t>
            </a:r>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「成長したところ」かな？</a:t>
            </a:r>
          </a:p>
        </p:txBody>
      </p:sp>
      <p:sp>
        <p:nvSpPr>
          <p:cNvPr id="30" name="吹き出し: 角を丸めた四角形 29">
            <a:extLst>
              <a:ext uri="{FF2B5EF4-FFF2-40B4-BE49-F238E27FC236}">
                <a16:creationId xmlns:a16="http://schemas.microsoft.com/office/drawing/2014/main" id="{E8F140C7-05DF-4E88-86A0-75958E0A7D54}"/>
              </a:ext>
            </a:extLst>
          </p:cNvPr>
          <p:cNvSpPr/>
          <p:nvPr/>
        </p:nvSpPr>
        <p:spPr>
          <a:xfrm>
            <a:off x="5359539" y="885399"/>
            <a:ext cx="3305547" cy="625208"/>
          </a:xfrm>
          <a:prstGeom prst="wedgeRoundRectCallout">
            <a:avLst>
              <a:gd name="adj1" fmla="val 59894"/>
              <a:gd name="adj2" fmla="val -47191"/>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これらは</a:t>
            </a:r>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「課題・気になるところ」かな？</a:t>
            </a:r>
          </a:p>
        </p:txBody>
      </p:sp>
    </p:spTree>
    <p:extLst>
      <p:ext uri="{BB962C8B-B14F-4D97-AF65-F5344CB8AC3E}">
        <p14:creationId xmlns:p14="http://schemas.microsoft.com/office/powerpoint/2010/main" val="2601775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8640960" cy="4104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0920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a:blip r:embed="rId2"/>
          <a:stretch>
            <a:fillRect/>
          </a:stretch>
        </p:blipFill>
        <p:spPr>
          <a:xfrm>
            <a:off x="270593" y="332656"/>
            <a:ext cx="8702848" cy="6264696"/>
          </a:xfrm>
          <a:prstGeom prst="rect">
            <a:avLst/>
          </a:prstGeom>
        </p:spPr>
      </p:pic>
    </p:spTree>
    <p:extLst>
      <p:ext uri="{BB962C8B-B14F-4D97-AF65-F5344CB8AC3E}">
        <p14:creationId xmlns:p14="http://schemas.microsoft.com/office/powerpoint/2010/main" val="186863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809713"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3788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a:extLst>
              <a:ext uri="{FF2B5EF4-FFF2-40B4-BE49-F238E27FC236}">
                <a16:creationId xmlns:a16="http://schemas.microsoft.com/office/drawing/2014/main" id="{16DB4FB2-142F-4754-8703-8A725EA6827A}"/>
              </a:ext>
            </a:extLst>
          </p:cNvPr>
          <p:cNvGraphicFramePr>
            <a:graphicFrameLocks noGrp="1"/>
          </p:cNvGraphicFramePr>
          <p:nvPr>
            <p:ph idx="1"/>
            <p:extLst>
              <p:ext uri="{D42A27DB-BD31-4B8C-83A1-F6EECF244321}">
                <p14:modId xmlns:p14="http://schemas.microsoft.com/office/powerpoint/2010/main" val="148609818"/>
              </p:ext>
            </p:extLst>
          </p:nvPr>
        </p:nvGraphicFramePr>
        <p:xfrm>
          <a:off x="467544" y="1013772"/>
          <a:ext cx="8229600" cy="5425440"/>
        </p:xfrm>
        <a:graphic>
          <a:graphicData uri="http://schemas.openxmlformats.org/drawingml/2006/table">
            <a:tbl>
              <a:tblPr firstRow="1" bandRow="1">
                <a:tableStyleId>{5940675A-B579-460E-94D1-54222C63F5DA}</a:tableStyleId>
              </a:tblPr>
              <a:tblGrid>
                <a:gridCol w="658416">
                  <a:extLst>
                    <a:ext uri="{9D8B030D-6E8A-4147-A177-3AD203B41FA5}">
                      <a16:colId xmlns:a16="http://schemas.microsoft.com/office/drawing/2014/main" val="3367988145"/>
                    </a:ext>
                  </a:extLst>
                </a:gridCol>
                <a:gridCol w="2664296">
                  <a:extLst>
                    <a:ext uri="{9D8B030D-6E8A-4147-A177-3AD203B41FA5}">
                      <a16:colId xmlns:a16="http://schemas.microsoft.com/office/drawing/2014/main" val="3218149828"/>
                    </a:ext>
                  </a:extLst>
                </a:gridCol>
                <a:gridCol w="2592288">
                  <a:extLst>
                    <a:ext uri="{9D8B030D-6E8A-4147-A177-3AD203B41FA5}">
                      <a16:colId xmlns:a16="http://schemas.microsoft.com/office/drawing/2014/main" val="2984186225"/>
                    </a:ext>
                  </a:extLst>
                </a:gridCol>
                <a:gridCol w="2314600">
                  <a:extLst>
                    <a:ext uri="{9D8B030D-6E8A-4147-A177-3AD203B41FA5}">
                      <a16:colId xmlns:a16="http://schemas.microsoft.com/office/drawing/2014/main" val="3969020042"/>
                    </a:ext>
                  </a:extLst>
                </a:gridCol>
              </a:tblGrid>
              <a:tr h="244624">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月</a:t>
                      </a:r>
                    </a:p>
                  </a:txBody>
                  <a:tcPr>
                    <a:solidFill>
                      <a:srgbClr val="FFFF00"/>
                    </a:solidFill>
                  </a:tcPr>
                </a:tc>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できごと</a:t>
                      </a:r>
                    </a:p>
                  </a:txBody>
                  <a:tcPr>
                    <a:solidFill>
                      <a:srgbClr val="FFFF00"/>
                    </a:solidFill>
                  </a:tcPr>
                </a:tc>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感じたこと</a:t>
                      </a:r>
                      <a:r>
                        <a:rPr kumimoji="1" lang="en-US" altLang="ja-JP" sz="1600" dirty="0">
                          <a:latin typeface="HG丸ｺﾞｼｯｸM-PRO" panose="020F0600000000000000" pitchFamily="50" charset="-128"/>
                          <a:ea typeface="HG丸ｺﾞｼｯｸM-PRO" panose="020F0600000000000000" pitchFamily="50" charset="-128"/>
                        </a:rPr>
                        <a:t>/</a:t>
                      </a:r>
                      <a:r>
                        <a:rPr kumimoji="1" lang="ja-JP" altLang="en-US" sz="1600" dirty="0">
                          <a:latin typeface="HG丸ｺﾞｼｯｸM-PRO" panose="020F0600000000000000" pitchFamily="50" charset="-128"/>
                          <a:ea typeface="HG丸ｺﾞｼｯｸM-PRO" panose="020F0600000000000000" pitchFamily="50" charset="-128"/>
                        </a:rPr>
                        <a:t>対応</a:t>
                      </a:r>
                    </a:p>
                  </a:txBody>
                  <a:tcPr>
                    <a:solidFill>
                      <a:srgbClr val="FFFF00"/>
                    </a:solidFill>
                  </a:tcPr>
                </a:tc>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結果</a:t>
                      </a:r>
                      <a:r>
                        <a:rPr kumimoji="1" lang="en-US" altLang="ja-JP" sz="1600" dirty="0">
                          <a:latin typeface="HG丸ｺﾞｼｯｸM-PRO" panose="020F0600000000000000" pitchFamily="50" charset="-128"/>
                          <a:ea typeface="HG丸ｺﾞｼｯｸM-PRO" panose="020F0600000000000000" pitchFamily="50" charset="-128"/>
                        </a:rPr>
                        <a:t>/</a:t>
                      </a:r>
                      <a:r>
                        <a:rPr kumimoji="1" lang="ja-JP" altLang="en-US" sz="1600" dirty="0">
                          <a:latin typeface="HG丸ｺﾞｼｯｸM-PRO" panose="020F0600000000000000" pitchFamily="50" charset="-128"/>
                          <a:ea typeface="HG丸ｺﾞｼｯｸM-PRO" panose="020F0600000000000000" pitchFamily="50" charset="-128"/>
                        </a:rPr>
                        <a:t>対策方法</a:t>
                      </a:r>
                    </a:p>
                  </a:txBody>
                  <a:tcPr>
                    <a:solidFill>
                      <a:srgbClr val="FFFF00"/>
                    </a:solidFill>
                  </a:tcPr>
                </a:tc>
                <a:extLst>
                  <a:ext uri="{0D108BD9-81ED-4DB2-BD59-A6C34878D82A}">
                    <a16:rowId xmlns:a16="http://schemas.microsoft.com/office/drawing/2014/main" val="3294626686"/>
                  </a:ext>
                </a:extLst>
              </a:tr>
              <a:tr h="594281">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４</a:t>
                      </a:r>
                    </a:p>
                  </a:txBody>
                  <a:tcPr/>
                </a:tc>
                <a:tc>
                  <a:txBody>
                    <a:bodyPr/>
                    <a:lstStyle/>
                    <a:p>
                      <a:r>
                        <a:rPr kumimoji="1" lang="ja-JP" altLang="en-US" sz="1600" dirty="0">
                          <a:latin typeface="HG丸ｺﾞｼｯｸM-PRO" panose="020F0600000000000000" pitchFamily="50" charset="-128"/>
                          <a:ea typeface="HG丸ｺﾞｼｯｸM-PRO" panose="020F0600000000000000" pitchFamily="50" charset="-128"/>
                        </a:rPr>
                        <a:t>新しいクラスに変わったせい</a:t>
                      </a:r>
                      <a:r>
                        <a:rPr kumimoji="1" lang="ja-JP" altLang="en-US" sz="1600" dirty="0" smtClean="0">
                          <a:latin typeface="HG丸ｺﾞｼｯｸM-PRO" panose="020F0600000000000000" pitchFamily="50" charset="-128"/>
                          <a:ea typeface="HG丸ｺﾞｼｯｸM-PRO" panose="020F0600000000000000" pitchFamily="50" charset="-128"/>
                        </a:rPr>
                        <a:t>か毎朝泣き叫ぶ</a:t>
                      </a:r>
                      <a:endParaRPr kumimoji="1" lang="en-US" altLang="ja-JP" sz="1600" dirty="0" smtClean="0">
                        <a:latin typeface="HG丸ｺﾞｼｯｸM-PRO" panose="020F0600000000000000" pitchFamily="50" charset="-128"/>
                        <a:ea typeface="HG丸ｺﾞｼｯｸM-PRO" panose="020F0600000000000000" pitchFamily="50" charset="-128"/>
                      </a:endParaRPr>
                    </a:p>
                    <a:p>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endParaRPr kumimoji="1" lang="ja-JP" altLang="en-US" sz="16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2659019312"/>
                  </a:ext>
                </a:extLst>
              </a:tr>
              <a:tr h="612929">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６</a:t>
                      </a:r>
                    </a:p>
                  </a:txBody>
                  <a:tcPr/>
                </a:tc>
                <a:tc>
                  <a:txBody>
                    <a:bodyPr/>
                    <a:lstStyle/>
                    <a:p>
                      <a:r>
                        <a:rPr kumimoji="1" lang="ja-JP" altLang="en-US" sz="1600" dirty="0">
                          <a:latin typeface="HG丸ｺﾞｼｯｸM-PRO" panose="020F0600000000000000" pitchFamily="50" charset="-128"/>
                          <a:ea typeface="HG丸ｺﾞｼｯｸM-PRO" panose="020F0600000000000000" pitchFamily="50" charset="-128"/>
                        </a:rPr>
                        <a:t>運動会の練習が嫌で学校に行きたがらない</a:t>
                      </a:r>
                      <a:endParaRPr kumimoji="1" lang="en-US" altLang="ja-JP" sz="1600" dirty="0">
                        <a:latin typeface="HG丸ｺﾞｼｯｸM-PRO" panose="020F0600000000000000" pitchFamily="50" charset="-128"/>
                        <a:ea typeface="HG丸ｺﾞｼｯｸM-PRO" panose="020F0600000000000000" pitchFamily="50" charset="-128"/>
                      </a:endParaRPr>
                    </a:p>
                    <a:p>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endParaRPr kumimoji="1" lang="ja-JP" altLang="en-US" sz="16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618083779"/>
                  </a:ext>
                </a:extLst>
              </a:tr>
              <a:tr h="768216">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８</a:t>
                      </a:r>
                    </a:p>
                  </a:txBody>
                  <a:tcPr/>
                </a:tc>
                <a:tc>
                  <a:txBody>
                    <a:bodyPr/>
                    <a:lstStyle/>
                    <a:p>
                      <a:r>
                        <a:rPr kumimoji="1" lang="ja-JP" altLang="en-US" sz="1600" dirty="0">
                          <a:latin typeface="HG丸ｺﾞｼｯｸM-PRO" panose="020F0600000000000000" pitchFamily="50" charset="-128"/>
                          <a:ea typeface="HG丸ｺﾞｼｯｸM-PRO" panose="020F0600000000000000" pitchFamily="50" charset="-128"/>
                        </a:rPr>
                        <a:t>夏休みの間に教えたら、お風呂掃除をしてくれるようになった</a:t>
                      </a:r>
                      <a:endParaRPr kumimoji="1" lang="en-US" altLang="ja-JP" sz="1600" dirty="0">
                        <a:latin typeface="HG丸ｺﾞｼｯｸM-PRO" panose="020F0600000000000000" pitchFamily="50" charset="-128"/>
                        <a:ea typeface="HG丸ｺﾞｼｯｸM-PRO" panose="020F0600000000000000" pitchFamily="50" charset="-128"/>
                      </a:endParaRPr>
                    </a:p>
                    <a:p>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endParaRPr kumimoji="1" lang="ja-JP" altLang="en-US" sz="16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3051166045"/>
                  </a:ext>
                </a:extLst>
              </a:tr>
              <a:tr h="370840">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９</a:t>
                      </a:r>
                    </a:p>
                  </a:txBody>
                  <a:tcPr/>
                </a:tc>
                <a:tc>
                  <a:txBody>
                    <a:bodyPr/>
                    <a:lstStyle/>
                    <a:p>
                      <a:r>
                        <a:rPr kumimoji="1" lang="ja-JP" altLang="en-US" sz="1600" dirty="0">
                          <a:latin typeface="HG丸ｺﾞｼｯｸM-PRO" panose="020F0600000000000000" pitchFamily="50" charset="-128"/>
                          <a:ea typeface="HG丸ｺﾞｼｯｸM-PRO" panose="020F0600000000000000" pitchFamily="50" charset="-128"/>
                        </a:rPr>
                        <a:t>夏休み前までにはできなかった朝の支度がいつの間にか自分でできるようになった</a:t>
                      </a:r>
                      <a:endParaRPr kumimoji="1" lang="en-US" altLang="ja-JP" sz="1600" dirty="0">
                        <a:latin typeface="HG丸ｺﾞｼｯｸM-PRO" panose="020F0600000000000000" pitchFamily="50" charset="-128"/>
                        <a:ea typeface="HG丸ｺﾞｼｯｸM-PRO" panose="020F0600000000000000" pitchFamily="50" charset="-128"/>
                      </a:endParaRPr>
                    </a:p>
                    <a:p>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endParaRPr kumimoji="1" lang="ja-JP" altLang="en-US" sz="16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2823862203"/>
                  </a:ext>
                </a:extLst>
              </a:tr>
              <a:tr h="649168">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１１</a:t>
                      </a:r>
                      <a:endParaRPr kumimoji="1" lang="en-US" altLang="ja-JP" sz="160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600" dirty="0">
                          <a:latin typeface="HG丸ｺﾞｼｯｸM-PRO" panose="020F0600000000000000" pitchFamily="50" charset="-128"/>
                          <a:ea typeface="HG丸ｺﾞｼｯｸM-PRO" panose="020F0600000000000000" pitchFamily="50" charset="-128"/>
                        </a:rPr>
                        <a:t>休み時間に友達と遊んでいて興奮しすぎた挙句パニックを起こした</a:t>
                      </a:r>
                      <a:endParaRPr kumimoji="1" lang="en-US" altLang="ja-JP" sz="1600" dirty="0">
                        <a:latin typeface="HG丸ｺﾞｼｯｸM-PRO" panose="020F0600000000000000" pitchFamily="50" charset="-128"/>
                        <a:ea typeface="HG丸ｺﾞｼｯｸM-PRO" panose="020F0600000000000000" pitchFamily="50" charset="-128"/>
                      </a:endParaRPr>
                    </a:p>
                    <a:p>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endParaRPr kumimoji="1" lang="ja-JP" altLang="en-US" sz="16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778227617"/>
                  </a:ext>
                </a:extLst>
              </a:tr>
            </a:tbl>
          </a:graphicData>
        </a:graphic>
      </p:graphicFrame>
      <p:sp>
        <p:nvSpPr>
          <p:cNvPr id="6" name="テキスト ボックス 5">
            <a:extLst>
              <a:ext uri="{FF2B5EF4-FFF2-40B4-BE49-F238E27FC236}">
                <a16:creationId xmlns:a16="http://schemas.microsoft.com/office/drawing/2014/main" id="{B081DB28-DF2A-406E-AF11-7112B7C50694}"/>
              </a:ext>
            </a:extLst>
          </p:cNvPr>
          <p:cNvSpPr txBox="1"/>
          <p:nvPr/>
        </p:nvSpPr>
        <p:spPr>
          <a:xfrm>
            <a:off x="457200" y="692696"/>
            <a:ext cx="7931224" cy="338554"/>
          </a:xfrm>
          <a:prstGeom prst="rect">
            <a:avLst/>
          </a:prstGeom>
          <a:noFill/>
        </p:spPr>
        <p:txBody>
          <a:bodyPr wrap="square" rtlCol="0">
            <a:spAutoFit/>
          </a:bodyPr>
          <a:lstStyle/>
          <a:p>
            <a:r>
              <a:rPr kumimoji="1" lang="ja-JP" altLang="en-US" sz="1600" dirty="0">
                <a:latin typeface="HG丸ｺﾞｼｯｸM-PRO" panose="020F0600000000000000" pitchFamily="50" charset="-128"/>
                <a:ea typeface="HG丸ｺﾞｼｯｸM-PRO" panose="020F0600000000000000" pitchFamily="50" charset="-128"/>
              </a:rPr>
              <a:t>〇できごと　</a:t>
            </a:r>
            <a:r>
              <a:rPr kumimoji="1" lang="ja-JP" altLang="en-US" sz="1400" dirty="0">
                <a:latin typeface="HG丸ｺﾞｼｯｸM-PRO" panose="020F0600000000000000" pitchFamily="50" charset="-128"/>
                <a:ea typeface="HG丸ｺﾞｼｯｸM-PRO" panose="020F0600000000000000" pitchFamily="50" charset="-128"/>
              </a:rPr>
              <a:t>（例：</a:t>
            </a:r>
            <a:r>
              <a:rPr kumimoji="1" lang="ja-JP" altLang="en-US" sz="1400" dirty="0">
                <a:highlight>
                  <a:srgbClr val="FF00FF"/>
                </a:highlight>
                <a:latin typeface="HG丸ｺﾞｼｯｸM-PRO" panose="020F0600000000000000" pitchFamily="50" charset="-128"/>
                <a:ea typeface="HG丸ｺﾞｼｯｸM-PRO" panose="020F0600000000000000" pitchFamily="50" charset="-128"/>
              </a:rPr>
              <a:t>ピンク</a:t>
            </a:r>
            <a:r>
              <a:rPr lang="ja-JP" altLang="en-US"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課題・気になること</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highlight>
                  <a:srgbClr val="FFFF00"/>
                </a:highlight>
                <a:latin typeface="HG丸ｺﾞｼｯｸM-PRO" panose="020F0600000000000000" pitchFamily="50" charset="-128"/>
                <a:ea typeface="HG丸ｺﾞｼｯｸM-PRO" panose="020F0600000000000000" pitchFamily="50" charset="-128"/>
              </a:rPr>
              <a:t> 黄色</a:t>
            </a:r>
            <a:r>
              <a:rPr lang="ja-JP" altLang="en-US" sz="1400" dirty="0">
                <a:latin typeface="HG丸ｺﾞｼｯｸM-PRO" panose="020F0600000000000000" pitchFamily="50" charset="-128"/>
                <a:ea typeface="HG丸ｺﾞｼｯｸM-PRO" panose="020F0600000000000000" pitchFamily="50" charset="-128"/>
              </a:rPr>
              <a:t>・・・成長したところ）</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5711EF09-EEC8-4E54-9721-D140DADEB97C}"/>
              </a:ext>
            </a:extLst>
          </p:cNvPr>
          <p:cNvSpPr txBox="1"/>
          <p:nvPr/>
        </p:nvSpPr>
        <p:spPr>
          <a:xfrm>
            <a:off x="457200" y="323364"/>
            <a:ext cx="7715200"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まずは、「課題・気になるところ」から・・・</a:t>
            </a:r>
          </a:p>
        </p:txBody>
      </p:sp>
      <p:sp>
        <p:nvSpPr>
          <p:cNvPr id="2" name="正方形/長方形 1">
            <a:extLst>
              <a:ext uri="{FF2B5EF4-FFF2-40B4-BE49-F238E27FC236}">
                <a16:creationId xmlns:a16="http://schemas.microsoft.com/office/drawing/2014/main" id="{96E4EB68-F470-40A2-BB13-0F02F2EF9DFD}"/>
              </a:ext>
            </a:extLst>
          </p:cNvPr>
          <p:cNvSpPr/>
          <p:nvPr/>
        </p:nvSpPr>
        <p:spPr>
          <a:xfrm>
            <a:off x="485254" y="1336352"/>
            <a:ext cx="8219256" cy="787987"/>
          </a:xfrm>
          <a:prstGeom prst="rect">
            <a:avLst/>
          </a:prstGeom>
          <a:noFill/>
          <a:ln w="7620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6726566C-25DB-4937-967B-F452D0B5C1D1}"/>
              </a:ext>
            </a:extLst>
          </p:cNvPr>
          <p:cNvSpPr/>
          <p:nvPr/>
        </p:nvSpPr>
        <p:spPr>
          <a:xfrm>
            <a:off x="481571" y="2180377"/>
            <a:ext cx="8219256" cy="792088"/>
          </a:xfrm>
          <a:prstGeom prst="rect">
            <a:avLst/>
          </a:prstGeom>
          <a:noFill/>
          <a:ln w="7620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73327918-26A3-4944-8D70-23B098FCBBA5}"/>
              </a:ext>
            </a:extLst>
          </p:cNvPr>
          <p:cNvSpPr/>
          <p:nvPr/>
        </p:nvSpPr>
        <p:spPr>
          <a:xfrm>
            <a:off x="485254" y="3048530"/>
            <a:ext cx="8219256" cy="972108"/>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9D521636-90F2-43EA-8EF2-69A81B72F861}"/>
              </a:ext>
            </a:extLst>
          </p:cNvPr>
          <p:cNvSpPr/>
          <p:nvPr/>
        </p:nvSpPr>
        <p:spPr>
          <a:xfrm>
            <a:off x="466738" y="4065554"/>
            <a:ext cx="8219256" cy="123565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8256853-7CBB-4DCA-AF24-8BA61F77E055}"/>
              </a:ext>
            </a:extLst>
          </p:cNvPr>
          <p:cNvSpPr/>
          <p:nvPr/>
        </p:nvSpPr>
        <p:spPr>
          <a:xfrm>
            <a:off x="489633" y="5373216"/>
            <a:ext cx="8219256" cy="1021080"/>
          </a:xfrm>
          <a:prstGeom prst="rect">
            <a:avLst/>
          </a:prstGeom>
          <a:noFill/>
          <a:ln w="7620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9224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03" y="476672"/>
            <a:ext cx="8712577"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5335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97" y="437260"/>
            <a:ext cx="8962099" cy="5368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6379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テキスト ボックス 3"/>
          <p:cNvSpPr txBox="1">
            <a:spLocks noChangeArrowheads="1"/>
          </p:cNvSpPr>
          <p:nvPr/>
        </p:nvSpPr>
        <p:spPr bwMode="auto">
          <a:xfrm>
            <a:off x="539750" y="646113"/>
            <a:ext cx="4224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dirty="0"/>
              <a:t>◆かがやき手帳の特徴</a:t>
            </a:r>
          </a:p>
        </p:txBody>
      </p:sp>
      <p:sp>
        <p:nvSpPr>
          <p:cNvPr id="5" name="テキスト ボックス 4"/>
          <p:cNvSpPr txBox="1">
            <a:spLocks noChangeArrowheads="1"/>
          </p:cNvSpPr>
          <p:nvPr/>
        </p:nvSpPr>
        <p:spPr bwMode="auto">
          <a:xfrm>
            <a:off x="827088" y="1662113"/>
            <a:ext cx="54165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a:t>・倉敷市、倉敷市教育委員会が推奨する</a:t>
            </a:r>
            <a:endParaRPr lang="en-US" altLang="ja-JP" sz="2400"/>
          </a:p>
          <a:p>
            <a:pPr eaLnBrk="1" hangingPunct="1">
              <a:spcBef>
                <a:spcPct val="0"/>
              </a:spcBef>
              <a:buFontTx/>
              <a:buNone/>
            </a:pPr>
            <a:r>
              <a:rPr lang="ja-JP" altLang="en-US" sz="2400"/>
              <a:t>　情報伝達ツールです</a:t>
            </a:r>
          </a:p>
        </p:txBody>
      </p:sp>
      <p:sp>
        <p:nvSpPr>
          <p:cNvPr id="6" name="テキスト ボックス 5"/>
          <p:cNvSpPr txBox="1">
            <a:spLocks noChangeArrowheads="1"/>
          </p:cNvSpPr>
          <p:nvPr/>
        </p:nvSpPr>
        <p:spPr bwMode="auto">
          <a:xfrm>
            <a:off x="827088" y="2713038"/>
            <a:ext cx="6583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a:t>・情報の管理、情報提供の判断は保護者がします</a:t>
            </a:r>
          </a:p>
        </p:txBody>
      </p:sp>
      <p:sp>
        <p:nvSpPr>
          <p:cNvPr id="8" name="テキスト ボックス 7"/>
          <p:cNvSpPr txBox="1">
            <a:spLocks noChangeArrowheads="1"/>
          </p:cNvSpPr>
          <p:nvPr/>
        </p:nvSpPr>
        <p:spPr bwMode="auto">
          <a:xfrm>
            <a:off x="827088" y="3370263"/>
            <a:ext cx="78041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a:t>・中学・高校進学、障がい年金の申請など、蓄積した情報が</a:t>
            </a:r>
            <a:endParaRPr lang="en-US" altLang="ja-JP" sz="2400"/>
          </a:p>
          <a:p>
            <a:pPr eaLnBrk="1" hangingPunct="1">
              <a:spcBef>
                <a:spcPct val="0"/>
              </a:spcBef>
              <a:buFontTx/>
              <a:buNone/>
            </a:pPr>
            <a:r>
              <a:rPr lang="ja-JP" altLang="en-US" sz="2400"/>
              <a:t>　将来に役立てられます</a:t>
            </a:r>
          </a:p>
        </p:txBody>
      </p:sp>
      <p:sp>
        <p:nvSpPr>
          <p:cNvPr id="9" name="テキスト ボックス 8"/>
          <p:cNvSpPr txBox="1">
            <a:spLocks noChangeArrowheads="1"/>
          </p:cNvSpPr>
          <p:nvPr/>
        </p:nvSpPr>
        <p:spPr bwMode="auto">
          <a:xfrm>
            <a:off x="827088" y="4441825"/>
            <a:ext cx="4198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a:t>・倉敷市民に無料配布できます</a:t>
            </a:r>
            <a:endParaRPr lang="en-US" altLang="ja-JP" sz="2400"/>
          </a:p>
        </p:txBody>
      </p:sp>
      <p:sp>
        <p:nvSpPr>
          <p:cNvPr id="11" name="テキスト ボックス 10"/>
          <p:cNvSpPr txBox="1">
            <a:spLocks noChangeArrowheads="1"/>
          </p:cNvSpPr>
          <p:nvPr/>
        </p:nvSpPr>
        <p:spPr bwMode="auto">
          <a:xfrm>
            <a:off x="827088" y="5211763"/>
            <a:ext cx="76009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a:t>情報伝達のツールとして、</a:t>
            </a:r>
            <a:r>
              <a:rPr lang="ja-JP" altLang="en-US" sz="2800" b="1">
                <a:solidFill>
                  <a:srgbClr val="FF0000"/>
                </a:solidFill>
              </a:rPr>
              <a:t>かがやき手帳</a:t>
            </a:r>
            <a:r>
              <a:rPr lang="ja-JP" altLang="en-US" sz="2800"/>
              <a:t>を倉敷の</a:t>
            </a:r>
            <a:endParaRPr lang="en-US" altLang="ja-JP" sz="2800"/>
          </a:p>
          <a:p>
            <a:pPr eaLnBrk="1" hangingPunct="1">
              <a:spcBef>
                <a:spcPct val="0"/>
              </a:spcBef>
              <a:buFontTx/>
              <a:buNone/>
            </a:pPr>
            <a:endParaRPr lang="en-US" altLang="ja-JP" sz="1400"/>
          </a:p>
          <a:p>
            <a:pPr eaLnBrk="1" hangingPunct="1">
              <a:spcBef>
                <a:spcPct val="0"/>
              </a:spcBef>
              <a:buFontTx/>
              <a:buNone/>
            </a:pPr>
            <a:r>
              <a:rPr lang="ja-JP" altLang="en-US" sz="2800"/>
              <a:t>共通言語にしていきましょう！</a:t>
            </a:r>
          </a:p>
        </p:txBody>
      </p:sp>
      <p:grpSp>
        <p:nvGrpSpPr>
          <p:cNvPr id="36872" name="Group 30"/>
          <p:cNvGrpSpPr>
            <a:grpSpLocks/>
          </p:cNvGrpSpPr>
          <p:nvPr/>
        </p:nvGrpSpPr>
        <p:grpSpPr bwMode="auto">
          <a:xfrm>
            <a:off x="6642100" y="803275"/>
            <a:ext cx="1890713" cy="1833563"/>
            <a:chOff x="4014" y="2840"/>
            <a:chExt cx="1399" cy="1357"/>
          </a:xfrm>
        </p:grpSpPr>
        <p:sp>
          <p:nvSpPr>
            <p:cNvPr id="36873" name="Rectangle 31"/>
            <p:cNvSpPr>
              <a:spLocks noChangeArrowheads="1"/>
            </p:cNvSpPr>
            <p:nvPr/>
          </p:nvSpPr>
          <p:spPr bwMode="auto">
            <a:xfrm rot="1506038">
              <a:off x="4231" y="2840"/>
              <a:ext cx="1020" cy="120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36874" name="Text Box 32"/>
            <p:cNvSpPr txBox="1">
              <a:spLocks noChangeArrowheads="1"/>
            </p:cNvSpPr>
            <p:nvPr/>
          </p:nvSpPr>
          <p:spPr bwMode="auto">
            <a:xfrm rot="1471969">
              <a:off x="4392" y="3132"/>
              <a:ext cx="1021"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400" b="1" dirty="0">
                  <a:solidFill>
                    <a:schemeClr val="bg2">
                      <a:lumMod val="25000"/>
                    </a:schemeClr>
                  </a:solidFill>
                </a:rPr>
                <a:t>かがやき手帳</a:t>
              </a:r>
            </a:p>
          </p:txBody>
        </p:sp>
        <p:sp>
          <p:nvSpPr>
            <p:cNvPr id="36875" name="Text Box 33"/>
            <p:cNvSpPr txBox="1">
              <a:spLocks noChangeArrowheads="1"/>
            </p:cNvSpPr>
            <p:nvPr/>
          </p:nvSpPr>
          <p:spPr bwMode="auto">
            <a:xfrm rot="1492842">
              <a:off x="4127" y="3759"/>
              <a:ext cx="900" cy="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700" dirty="0">
                  <a:solidFill>
                    <a:schemeClr val="bg2">
                      <a:lumMod val="25000"/>
                    </a:schemeClr>
                  </a:solidFill>
                </a:rPr>
                <a:t>倉敷市・倉敷市教育委員会</a:t>
              </a:r>
            </a:p>
          </p:txBody>
        </p:sp>
        <p:pic>
          <p:nvPicPr>
            <p:cNvPr id="36876" name="Picture 34" descr="illust2144_thu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08765">
              <a:off x="4407" y="3370"/>
              <a:ext cx="653"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35"/>
            <p:cNvSpPr>
              <a:spLocks/>
            </p:cNvSpPr>
            <p:nvPr/>
          </p:nvSpPr>
          <p:spPr bwMode="auto">
            <a:xfrm>
              <a:off x="4014" y="3786"/>
              <a:ext cx="921" cy="411"/>
            </a:xfrm>
            <a:custGeom>
              <a:avLst/>
              <a:gdLst>
                <a:gd name="T0" fmla="*/ 0 w 1270"/>
                <a:gd name="T1" fmla="*/ 0 h 590"/>
                <a:gd name="T2" fmla="*/ 0 w 1270"/>
                <a:gd name="T3" fmla="*/ 182 h 590"/>
                <a:gd name="T4" fmla="*/ 1270 w 1270"/>
                <a:gd name="T5" fmla="*/ 590 h 590"/>
              </a:gdLst>
              <a:ahLst/>
              <a:cxnLst>
                <a:cxn ang="0">
                  <a:pos x="T0" y="T1"/>
                </a:cxn>
                <a:cxn ang="0">
                  <a:pos x="T2" y="T3"/>
                </a:cxn>
                <a:cxn ang="0">
                  <a:pos x="T4" y="T5"/>
                </a:cxn>
              </a:cxnLst>
              <a:rect l="0" t="0" r="r" b="b"/>
              <a:pathLst>
                <a:path w="1270" h="590">
                  <a:moveTo>
                    <a:pt x="0" y="0"/>
                  </a:moveTo>
                  <a:lnTo>
                    <a:pt x="0" y="182"/>
                  </a:lnTo>
                  <a:lnTo>
                    <a:pt x="1270" y="590"/>
                  </a:lnTo>
                </a:path>
              </a:pathLst>
            </a:custGeom>
            <a:gradFill rotWithShape="1">
              <a:gsLst>
                <a:gs pos="0">
                  <a:schemeClr val="bg2">
                    <a:gamma/>
                    <a:tint val="22353"/>
                    <a:invGamma/>
                  </a:schemeClr>
                </a:gs>
                <a:gs pos="100000">
                  <a:schemeClr val="bg2"/>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spTree>
    <p:extLst>
      <p:ext uri="{BB962C8B-B14F-4D97-AF65-F5344CB8AC3E}">
        <p14:creationId xmlns:p14="http://schemas.microsoft.com/office/powerpoint/2010/main" val="3269595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番号プレースホルダー 3"/>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CAD26919-8886-4585-B820-01E79D0213B4}" type="slidenum">
              <a:rPr lang="en-US" altLang="ja-JP" sz="1400" smtClean="0"/>
              <a:pPr eaLnBrk="1" hangingPunct="1">
                <a:spcBef>
                  <a:spcPct val="0"/>
                </a:spcBef>
                <a:buFontTx/>
                <a:buNone/>
              </a:pPr>
              <a:t>30</a:t>
            </a:fld>
            <a:endParaRPr lang="en-US" altLang="ja-JP" sz="1400"/>
          </a:p>
        </p:txBody>
      </p:sp>
      <p:sp>
        <p:nvSpPr>
          <p:cNvPr id="46083" name="Text Box 2"/>
          <p:cNvSpPr txBox="1">
            <a:spLocks noChangeArrowheads="1"/>
          </p:cNvSpPr>
          <p:nvPr/>
        </p:nvSpPr>
        <p:spPr bwMode="auto">
          <a:xfrm>
            <a:off x="1622425" y="2921000"/>
            <a:ext cx="225574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dirty="0"/>
              <a:t>おしまい・・・</a:t>
            </a:r>
          </a:p>
        </p:txBody>
      </p:sp>
      <p:pic>
        <p:nvPicPr>
          <p:cNvPr id="46084" name="Picture 3" descr="画像 2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4781550"/>
            <a:ext cx="350520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90441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テキスト ボックス 3"/>
          <p:cNvSpPr txBox="1">
            <a:spLocks noChangeArrowheads="1"/>
          </p:cNvSpPr>
          <p:nvPr/>
        </p:nvSpPr>
        <p:spPr bwMode="auto">
          <a:xfrm>
            <a:off x="539750" y="332656"/>
            <a:ext cx="42242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dirty="0"/>
              <a:t>◆かがやき手帳の役割</a:t>
            </a:r>
          </a:p>
        </p:txBody>
      </p:sp>
      <p:sp>
        <p:nvSpPr>
          <p:cNvPr id="5" name="テキスト ボックス 4"/>
          <p:cNvSpPr txBox="1">
            <a:spLocks noChangeArrowheads="1"/>
          </p:cNvSpPr>
          <p:nvPr/>
        </p:nvSpPr>
        <p:spPr bwMode="auto">
          <a:xfrm>
            <a:off x="1116305" y="1556792"/>
            <a:ext cx="36476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dirty="0"/>
              <a:t>・お子さんの状況・特性</a:t>
            </a:r>
          </a:p>
        </p:txBody>
      </p:sp>
      <p:grpSp>
        <p:nvGrpSpPr>
          <p:cNvPr id="36872" name="Group 30"/>
          <p:cNvGrpSpPr>
            <a:grpSpLocks/>
          </p:cNvGrpSpPr>
          <p:nvPr/>
        </p:nvGrpSpPr>
        <p:grpSpPr bwMode="auto">
          <a:xfrm>
            <a:off x="6495889" y="1375007"/>
            <a:ext cx="1890713" cy="1833563"/>
            <a:chOff x="4014" y="2840"/>
            <a:chExt cx="1399" cy="1357"/>
          </a:xfrm>
        </p:grpSpPr>
        <p:sp>
          <p:nvSpPr>
            <p:cNvPr id="36873" name="Rectangle 31"/>
            <p:cNvSpPr>
              <a:spLocks noChangeArrowheads="1"/>
            </p:cNvSpPr>
            <p:nvPr/>
          </p:nvSpPr>
          <p:spPr bwMode="auto">
            <a:xfrm rot="1506038">
              <a:off x="4231" y="2840"/>
              <a:ext cx="1020" cy="120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a:p>
          </p:txBody>
        </p:sp>
        <p:sp>
          <p:nvSpPr>
            <p:cNvPr id="36874" name="Text Box 32"/>
            <p:cNvSpPr txBox="1">
              <a:spLocks noChangeArrowheads="1"/>
            </p:cNvSpPr>
            <p:nvPr/>
          </p:nvSpPr>
          <p:spPr bwMode="auto">
            <a:xfrm rot="1471969">
              <a:off x="4392" y="3132"/>
              <a:ext cx="1021"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400" b="1">
                  <a:solidFill>
                    <a:schemeClr val="bg2">
                      <a:lumMod val="25000"/>
                    </a:schemeClr>
                  </a:solidFill>
                </a:rPr>
                <a:t>かがやき手帳</a:t>
              </a:r>
            </a:p>
          </p:txBody>
        </p:sp>
        <p:sp>
          <p:nvSpPr>
            <p:cNvPr id="36875" name="Text Box 33"/>
            <p:cNvSpPr txBox="1">
              <a:spLocks noChangeArrowheads="1"/>
            </p:cNvSpPr>
            <p:nvPr/>
          </p:nvSpPr>
          <p:spPr bwMode="auto">
            <a:xfrm rot="1492842">
              <a:off x="4127" y="3759"/>
              <a:ext cx="900" cy="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700" dirty="0">
                  <a:solidFill>
                    <a:schemeClr val="bg2">
                      <a:lumMod val="25000"/>
                    </a:schemeClr>
                  </a:solidFill>
                </a:rPr>
                <a:t>倉敷市・倉敷市教育委員会</a:t>
              </a:r>
            </a:p>
          </p:txBody>
        </p:sp>
        <p:pic>
          <p:nvPicPr>
            <p:cNvPr id="36876" name="Picture 34" descr="illust2144_thu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08765">
              <a:off x="4407" y="3370"/>
              <a:ext cx="653"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35"/>
            <p:cNvSpPr>
              <a:spLocks/>
            </p:cNvSpPr>
            <p:nvPr/>
          </p:nvSpPr>
          <p:spPr bwMode="auto">
            <a:xfrm>
              <a:off x="4014" y="3786"/>
              <a:ext cx="921" cy="411"/>
            </a:xfrm>
            <a:custGeom>
              <a:avLst/>
              <a:gdLst>
                <a:gd name="T0" fmla="*/ 0 w 1270"/>
                <a:gd name="T1" fmla="*/ 0 h 590"/>
                <a:gd name="T2" fmla="*/ 0 w 1270"/>
                <a:gd name="T3" fmla="*/ 182 h 590"/>
                <a:gd name="T4" fmla="*/ 1270 w 1270"/>
                <a:gd name="T5" fmla="*/ 590 h 590"/>
              </a:gdLst>
              <a:ahLst/>
              <a:cxnLst>
                <a:cxn ang="0">
                  <a:pos x="T0" y="T1"/>
                </a:cxn>
                <a:cxn ang="0">
                  <a:pos x="T2" y="T3"/>
                </a:cxn>
                <a:cxn ang="0">
                  <a:pos x="T4" y="T5"/>
                </a:cxn>
              </a:cxnLst>
              <a:rect l="0" t="0" r="r" b="b"/>
              <a:pathLst>
                <a:path w="1270" h="590">
                  <a:moveTo>
                    <a:pt x="0" y="0"/>
                  </a:moveTo>
                  <a:lnTo>
                    <a:pt x="0" y="182"/>
                  </a:lnTo>
                  <a:lnTo>
                    <a:pt x="1270" y="590"/>
                  </a:lnTo>
                </a:path>
              </a:pathLst>
            </a:custGeom>
            <a:gradFill rotWithShape="1">
              <a:gsLst>
                <a:gs pos="0">
                  <a:schemeClr val="bg2">
                    <a:gamma/>
                    <a:tint val="22353"/>
                    <a:invGamma/>
                  </a:schemeClr>
                </a:gs>
                <a:gs pos="100000">
                  <a:schemeClr val="bg2"/>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sp>
        <p:nvSpPr>
          <p:cNvPr id="14" name="テキスト ボックス 13"/>
          <p:cNvSpPr txBox="1">
            <a:spLocks noChangeArrowheads="1"/>
          </p:cNvSpPr>
          <p:nvPr/>
        </p:nvSpPr>
        <p:spPr bwMode="auto">
          <a:xfrm>
            <a:off x="1116305" y="1966899"/>
            <a:ext cx="59436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None/>
            </a:pPr>
            <a:r>
              <a:rPr lang="ja-JP" altLang="en-US" sz="2400" dirty="0"/>
              <a:t>・お子さんへの関わり方・支援の方法</a:t>
            </a:r>
          </a:p>
        </p:txBody>
      </p:sp>
      <p:sp>
        <p:nvSpPr>
          <p:cNvPr id="18" name="テキスト ボックス 17"/>
          <p:cNvSpPr txBox="1">
            <a:spLocks noChangeArrowheads="1"/>
          </p:cNvSpPr>
          <p:nvPr/>
        </p:nvSpPr>
        <p:spPr bwMode="auto">
          <a:xfrm>
            <a:off x="1116304" y="4911551"/>
            <a:ext cx="43744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dirty="0"/>
              <a:t>・保護者のお子さんへの想い</a:t>
            </a:r>
          </a:p>
        </p:txBody>
      </p:sp>
      <p:sp>
        <p:nvSpPr>
          <p:cNvPr id="19" name="テキスト ボックス 15"/>
          <p:cNvSpPr txBox="1">
            <a:spLocks noChangeArrowheads="1"/>
          </p:cNvSpPr>
          <p:nvPr/>
        </p:nvSpPr>
        <p:spPr bwMode="auto">
          <a:xfrm>
            <a:off x="1259632" y="5373216"/>
            <a:ext cx="763284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お父さん、お母さんが</a:t>
            </a:r>
            <a:endParaRPr lang="en-US" altLang="ja-JP" sz="2800" dirty="0"/>
          </a:p>
          <a:p>
            <a:pPr eaLnBrk="1" hangingPunct="1">
              <a:spcBef>
                <a:spcPct val="0"/>
              </a:spcBef>
              <a:buFontTx/>
              <a:buNone/>
            </a:pPr>
            <a:r>
              <a:rPr lang="ja-JP" altLang="en-US" sz="2800" dirty="0">
                <a:solidFill>
                  <a:srgbClr val="FF0000"/>
                </a:solidFill>
              </a:rPr>
              <a:t>　「どんな想いで、お子さんを育ててきたのか」</a:t>
            </a:r>
            <a:endParaRPr lang="en-US" altLang="ja-JP" sz="2800" dirty="0">
              <a:solidFill>
                <a:srgbClr val="FF0000"/>
              </a:solidFill>
            </a:endParaRPr>
          </a:p>
          <a:p>
            <a:pPr eaLnBrk="1" hangingPunct="1">
              <a:spcBef>
                <a:spcPct val="0"/>
              </a:spcBef>
              <a:buFontTx/>
              <a:buNone/>
            </a:pPr>
            <a:r>
              <a:rPr lang="ja-JP" altLang="en-US" sz="2800" dirty="0">
                <a:solidFill>
                  <a:srgbClr val="FF0000"/>
                </a:solidFill>
              </a:rPr>
              <a:t>　　　　　　　　　　　　　　　　　　　</a:t>
            </a:r>
            <a:r>
              <a:rPr lang="ja-JP" altLang="en-US" sz="2800" dirty="0"/>
              <a:t>を支援者に伝える。</a:t>
            </a:r>
          </a:p>
        </p:txBody>
      </p:sp>
      <p:sp>
        <p:nvSpPr>
          <p:cNvPr id="20" name="テキスト ボックス 3"/>
          <p:cNvSpPr txBox="1">
            <a:spLocks noChangeArrowheads="1"/>
          </p:cNvSpPr>
          <p:nvPr/>
        </p:nvSpPr>
        <p:spPr bwMode="auto">
          <a:xfrm>
            <a:off x="827088" y="105273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solidFill>
                  <a:schemeClr val="tx2"/>
                </a:solidFill>
              </a:rPr>
              <a:t>情報共有</a:t>
            </a:r>
          </a:p>
        </p:txBody>
      </p:sp>
      <p:sp>
        <p:nvSpPr>
          <p:cNvPr id="21" name="テキスト ボックス 3"/>
          <p:cNvSpPr txBox="1">
            <a:spLocks noChangeArrowheads="1"/>
          </p:cNvSpPr>
          <p:nvPr/>
        </p:nvSpPr>
        <p:spPr bwMode="auto">
          <a:xfrm>
            <a:off x="827087" y="4294837"/>
            <a:ext cx="31793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solidFill>
                  <a:schemeClr val="tx2"/>
                </a:solidFill>
              </a:rPr>
              <a:t>テンション</a:t>
            </a:r>
            <a:r>
              <a:rPr lang="ja-JP" altLang="en-US" sz="3600" b="1" dirty="0">
                <a:solidFill>
                  <a:srgbClr val="FF0000"/>
                </a:solidFill>
              </a:rPr>
              <a:t>↗</a:t>
            </a:r>
            <a:r>
              <a:rPr lang="ja-JP" altLang="en-US" sz="2800" dirty="0">
                <a:solidFill>
                  <a:schemeClr val="tx2"/>
                </a:solidFill>
              </a:rPr>
              <a:t>の共有</a:t>
            </a:r>
          </a:p>
        </p:txBody>
      </p:sp>
      <p:sp>
        <p:nvSpPr>
          <p:cNvPr id="22" name="テキスト ボックス 3"/>
          <p:cNvSpPr txBox="1">
            <a:spLocks noChangeArrowheads="1"/>
          </p:cNvSpPr>
          <p:nvPr/>
        </p:nvSpPr>
        <p:spPr bwMode="auto">
          <a:xfrm>
            <a:off x="792273" y="249289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solidFill>
                  <a:schemeClr val="tx2"/>
                </a:solidFill>
              </a:rPr>
              <a:t>情報活用</a:t>
            </a:r>
          </a:p>
        </p:txBody>
      </p:sp>
      <p:sp>
        <p:nvSpPr>
          <p:cNvPr id="23" name="テキスト ボックス 22"/>
          <p:cNvSpPr txBox="1">
            <a:spLocks noChangeArrowheads="1"/>
          </p:cNvSpPr>
          <p:nvPr/>
        </p:nvSpPr>
        <p:spPr bwMode="auto">
          <a:xfrm>
            <a:off x="1116304" y="3039343"/>
            <a:ext cx="5030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dirty="0"/>
              <a:t>・お子さんの特性に関する分析等</a:t>
            </a:r>
          </a:p>
        </p:txBody>
      </p:sp>
      <p:sp>
        <p:nvSpPr>
          <p:cNvPr id="24" name="テキスト ボックス 23"/>
          <p:cNvSpPr txBox="1">
            <a:spLocks noChangeArrowheads="1"/>
          </p:cNvSpPr>
          <p:nvPr/>
        </p:nvSpPr>
        <p:spPr bwMode="auto">
          <a:xfrm>
            <a:off x="1116304" y="3471391"/>
            <a:ext cx="5030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dirty="0"/>
              <a:t>・障がい年金申請時の資料</a:t>
            </a:r>
          </a:p>
        </p:txBody>
      </p:sp>
      <p:sp>
        <p:nvSpPr>
          <p:cNvPr id="25" name="テキスト ボックス 24"/>
          <p:cNvSpPr txBox="1">
            <a:spLocks noChangeArrowheads="1"/>
          </p:cNvSpPr>
          <p:nvPr/>
        </p:nvSpPr>
        <p:spPr bwMode="auto">
          <a:xfrm>
            <a:off x="1116304" y="3903439"/>
            <a:ext cx="7344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dirty="0"/>
              <a:t>・定期的に振り返ることでお子さんの成長を確認</a:t>
            </a:r>
          </a:p>
        </p:txBody>
      </p:sp>
    </p:spTree>
    <p:extLst>
      <p:ext uri="{BB962C8B-B14F-4D97-AF65-F5344CB8AC3E}">
        <p14:creationId xmlns:p14="http://schemas.microsoft.com/office/powerpoint/2010/main" val="1821085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8" grpId="0"/>
      <p:bldP spid="19" grpId="0"/>
      <p:bldP spid="20" grpId="0"/>
      <p:bldP spid="21" grpId="0"/>
      <p:bldP spid="22"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47" y="1196752"/>
            <a:ext cx="5070925" cy="4729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3"/>
          <p:cNvSpPr txBox="1">
            <a:spLocks noChangeArrowheads="1"/>
          </p:cNvSpPr>
          <p:nvPr/>
        </p:nvSpPr>
        <p:spPr bwMode="auto">
          <a:xfrm>
            <a:off x="539750" y="646113"/>
            <a:ext cx="3384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●共通シート</a:t>
            </a:r>
          </a:p>
        </p:txBody>
      </p:sp>
      <p:sp>
        <p:nvSpPr>
          <p:cNvPr id="6" name="テキスト ボックス 5"/>
          <p:cNvSpPr txBox="1">
            <a:spLocks noChangeArrowheads="1"/>
          </p:cNvSpPr>
          <p:nvPr/>
        </p:nvSpPr>
        <p:spPr bwMode="auto">
          <a:xfrm>
            <a:off x="5292080" y="1700808"/>
            <a:ext cx="36004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latin typeface="+mj-ea"/>
                <a:ea typeface="+mj-ea"/>
              </a:rPr>
              <a:t>初めての医療機関や、初めての療育機関</a:t>
            </a:r>
            <a:r>
              <a:rPr lang="en-US" altLang="ja-JP" sz="2000" dirty="0">
                <a:latin typeface="+mj-ea"/>
                <a:ea typeface="+mj-ea"/>
              </a:rPr>
              <a:t>…</a:t>
            </a:r>
          </a:p>
          <a:p>
            <a:pPr eaLnBrk="1" hangingPunct="1">
              <a:spcBef>
                <a:spcPct val="0"/>
              </a:spcBef>
              <a:buFontTx/>
              <a:buNone/>
            </a:pPr>
            <a:r>
              <a:rPr lang="ja-JP" altLang="en-US" sz="2000" dirty="0">
                <a:latin typeface="+mj-ea"/>
                <a:ea typeface="+mj-ea"/>
              </a:rPr>
              <a:t>お子さんのプロフィールってよく聞かれることがありますよね？</a:t>
            </a:r>
            <a:endParaRPr lang="en-US" altLang="ja-JP" sz="2000" dirty="0">
              <a:latin typeface="+mj-ea"/>
              <a:ea typeface="+mj-ea"/>
            </a:endParaRPr>
          </a:p>
          <a:p>
            <a:pPr eaLnBrk="1" hangingPunct="1">
              <a:spcBef>
                <a:spcPct val="0"/>
              </a:spcBef>
              <a:buFontTx/>
              <a:buNone/>
            </a:pPr>
            <a:endParaRPr lang="en-US" altLang="ja-JP" sz="2000" dirty="0">
              <a:latin typeface="+mj-ea"/>
              <a:ea typeface="+mj-ea"/>
            </a:endParaRPr>
          </a:p>
          <a:p>
            <a:pPr eaLnBrk="1" hangingPunct="1">
              <a:spcBef>
                <a:spcPct val="0"/>
              </a:spcBef>
              <a:buFontTx/>
              <a:buNone/>
            </a:pPr>
            <a:r>
              <a:rPr lang="ja-JP" altLang="en-US" sz="2000" dirty="0">
                <a:latin typeface="+mj-ea"/>
                <a:ea typeface="+mj-ea"/>
              </a:rPr>
              <a:t>そんな時、</a:t>
            </a:r>
            <a:endParaRPr lang="en-US" altLang="ja-JP" sz="2000" dirty="0">
              <a:latin typeface="+mj-ea"/>
              <a:ea typeface="+mj-ea"/>
            </a:endParaRPr>
          </a:p>
          <a:p>
            <a:pPr eaLnBrk="1" hangingPunct="1">
              <a:spcBef>
                <a:spcPct val="0"/>
              </a:spcBef>
              <a:buFontTx/>
              <a:buNone/>
            </a:pPr>
            <a:r>
              <a:rPr lang="ja-JP" altLang="en-US" sz="2000" dirty="0">
                <a:latin typeface="+mj-ea"/>
                <a:ea typeface="+mj-ea"/>
              </a:rPr>
              <a:t>「ここに書いてあります」って渡せると便利ですよね～</a:t>
            </a:r>
            <a:endParaRPr lang="en-US" altLang="ja-JP" sz="2000" dirty="0">
              <a:latin typeface="+mj-ea"/>
              <a:ea typeface="+mj-ea"/>
            </a:endParaRPr>
          </a:p>
          <a:p>
            <a:pPr eaLnBrk="1" hangingPunct="1">
              <a:spcBef>
                <a:spcPct val="0"/>
              </a:spcBef>
              <a:buFontTx/>
              <a:buNone/>
            </a:pPr>
            <a:endParaRPr lang="en-US" altLang="ja-JP" sz="2000" dirty="0">
              <a:latin typeface="+mj-ea"/>
              <a:ea typeface="+mj-ea"/>
            </a:endParaRPr>
          </a:p>
          <a:p>
            <a:pPr eaLnBrk="1" hangingPunct="1">
              <a:spcBef>
                <a:spcPct val="0"/>
              </a:spcBef>
              <a:buFontTx/>
              <a:buNone/>
            </a:pPr>
            <a:r>
              <a:rPr lang="ja-JP" altLang="en-US" sz="2000" dirty="0">
                <a:latin typeface="+mj-ea"/>
                <a:ea typeface="+mj-ea"/>
              </a:rPr>
              <a:t>使い方は色々です・・・</a:t>
            </a:r>
          </a:p>
        </p:txBody>
      </p:sp>
    </p:spTree>
    <p:extLst>
      <p:ext uri="{BB962C8B-B14F-4D97-AF65-F5344CB8AC3E}">
        <p14:creationId xmlns:p14="http://schemas.microsoft.com/office/powerpoint/2010/main" val="1866783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3"/>
          <p:cNvSpPr txBox="1">
            <a:spLocks noChangeArrowheads="1"/>
          </p:cNvSpPr>
          <p:nvPr/>
        </p:nvSpPr>
        <p:spPr bwMode="auto">
          <a:xfrm>
            <a:off x="539750" y="646113"/>
            <a:ext cx="3384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●名前・写真＆住所</a:t>
            </a:r>
          </a:p>
        </p:txBody>
      </p:sp>
      <p:sp>
        <p:nvSpPr>
          <p:cNvPr id="6" name="テキスト ボックス 5"/>
          <p:cNvSpPr txBox="1">
            <a:spLocks noChangeArrowheads="1"/>
          </p:cNvSpPr>
          <p:nvPr/>
        </p:nvSpPr>
        <p:spPr bwMode="auto">
          <a:xfrm>
            <a:off x="5292080" y="1700808"/>
            <a:ext cx="36004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t>お子さんの成長に合わせて、写真を貼っておきましょう！</a:t>
            </a:r>
            <a:endParaRPr lang="en-US" altLang="ja-JP" sz="2000" dirty="0"/>
          </a:p>
          <a:p>
            <a:pPr eaLnBrk="1" hangingPunct="1">
              <a:spcBef>
                <a:spcPct val="0"/>
              </a:spcBef>
              <a:buFontTx/>
              <a:buNone/>
            </a:pPr>
            <a:endParaRPr lang="en-US" altLang="ja-JP" sz="2000" dirty="0"/>
          </a:p>
          <a:p>
            <a:pPr eaLnBrk="1" hangingPunct="1">
              <a:spcBef>
                <a:spcPct val="0"/>
              </a:spcBef>
              <a:buFontTx/>
              <a:buNone/>
            </a:pPr>
            <a:r>
              <a:rPr lang="ja-JP" altLang="en-US" sz="2000" dirty="0"/>
              <a:t>振り返って、見た時、</a:t>
            </a:r>
            <a:endParaRPr lang="en-US" altLang="ja-JP" sz="2000" dirty="0"/>
          </a:p>
          <a:p>
            <a:pPr eaLnBrk="1" hangingPunct="1">
              <a:spcBef>
                <a:spcPct val="0"/>
              </a:spcBef>
              <a:buFontTx/>
              <a:buNone/>
            </a:pPr>
            <a:endParaRPr lang="en-US" altLang="ja-JP" sz="2000" dirty="0"/>
          </a:p>
          <a:p>
            <a:pPr eaLnBrk="1" hangingPunct="1">
              <a:spcBef>
                <a:spcPct val="0"/>
              </a:spcBef>
              <a:buFontTx/>
              <a:buNone/>
            </a:pPr>
            <a:r>
              <a:rPr lang="ja-JP" altLang="en-US" sz="2000" dirty="0"/>
              <a:t>「こんなときがあったな～」</a:t>
            </a:r>
            <a:endParaRPr lang="en-US" altLang="ja-JP" sz="2000" dirty="0"/>
          </a:p>
          <a:p>
            <a:pPr eaLnBrk="1" hangingPunct="1">
              <a:spcBef>
                <a:spcPct val="0"/>
              </a:spcBef>
              <a:buFontTx/>
              <a:buNone/>
            </a:pPr>
            <a:endParaRPr lang="en-US" altLang="ja-JP" sz="2000" dirty="0"/>
          </a:p>
          <a:p>
            <a:pPr eaLnBrk="1" hangingPunct="1">
              <a:spcBef>
                <a:spcPct val="0"/>
              </a:spcBef>
              <a:buFontTx/>
              <a:buNone/>
            </a:pPr>
            <a:r>
              <a:rPr lang="ja-JP" altLang="en-US" sz="2000" dirty="0"/>
              <a:t>お子さんの成長を感じることができますよ！</a:t>
            </a:r>
            <a:endParaRPr lang="en-US" altLang="ja-JP" sz="2000" dirty="0"/>
          </a:p>
          <a:p>
            <a:pPr eaLnBrk="1" hangingPunct="1">
              <a:spcBef>
                <a:spcPct val="0"/>
              </a:spcBef>
              <a:buFontTx/>
              <a:buNone/>
            </a:pPr>
            <a:endParaRPr lang="ja-JP" alt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84784"/>
            <a:ext cx="4365647" cy="450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4518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3"/>
          <p:cNvSpPr txBox="1">
            <a:spLocks noChangeArrowheads="1"/>
          </p:cNvSpPr>
          <p:nvPr/>
        </p:nvSpPr>
        <p:spPr bwMode="auto">
          <a:xfrm>
            <a:off x="539750" y="646113"/>
            <a:ext cx="73446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●相談、医療、サポート機関等の記録</a:t>
            </a:r>
          </a:p>
        </p:txBody>
      </p:sp>
      <p:sp>
        <p:nvSpPr>
          <p:cNvPr id="6" name="テキスト ボックス 5"/>
          <p:cNvSpPr txBox="1">
            <a:spLocks noChangeArrowheads="1"/>
          </p:cNvSpPr>
          <p:nvPr/>
        </p:nvSpPr>
        <p:spPr bwMode="auto">
          <a:xfrm>
            <a:off x="5364088" y="2132856"/>
            <a:ext cx="30243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a:t>お子さんの関わっている、関係機関の連絡先を一括管理！</a:t>
            </a:r>
            <a:endParaRPr lang="ja-JP" alt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56" y="1412776"/>
            <a:ext cx="4776841" cy="4248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7582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3"/>
          <p:cNvSpPr txBox="1">
            <a:spLocks noChangeArrowheads="1"/>
          </p:cNvSpPr>
          <p:nvPr/>
        </p:nvSpPr>
        <p:spPr bwMode="auto">
          <a:xfrm>
            <a:off x="539750" y="646113"/>
            <a:ext cx="73446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●相談の記録</a:t>
            </a:r>
          </a:p>
        </p:txBody>
      </p:sp>
      <p:sp>
        <p:nvSpPr>
          <p:cNvPr id="6" name="テキスト ボックス 5"/>
          <p:cNvSpPr txBox="1">
            <a:spLocks noChangeArrowheads="1"/>
          </p:cNvSpPr>
          <p:nvPr/>
        </p:nvSpPr>
        <p:spPr bwMode="auto">
          <a:xfrm>
            <a:off x="5364088" y="2132856"/>
            <a:ext cx="302433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t>いつ、誰に、どんな相談をしたのか？？</a:t>
            </a:r>
            <a:endParaRPr lang="en-US" altLang="ja-JP" sz="2000" dirty="0"/>
          </a:p>
          <a:p>
            <a:pPr eaLnBrk="1" hangingPunct="1">
              <a:spcBef>
                <a:spcPct val="0"/>
              </a:spcBef>
              <a:buFontTx/>
              <a:buNone/>
            </a:pPr>
            <a:endParaRPr lang="en-US" altLang="ja-JP" sz="2000" dirty="0"/>
          </a:p>
          <a:p>
            <a:pPr eaLnBrk="1" hangingPunct="1">
              <a:spcBef>
                <a:spcPct val="0"/>
              </a:spcBef>
              <a:buFontTx/>
              <a:buNone/>
            </a:pPr>
            <a:r>
              <a:rPr lang="ja-JP" altLang="en-US" sz="2000" dirty="0"/>
              <a:t>記録を残しておきましょう！</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4946361" cy="4339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0994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3"/>
          <p:cNvSpPr txBox="1">
            <a:spLocks noChangeArrowheads="1"/>
          </p:cNvSpPr>
          <p:nvPr/>
        </p:nvSpPr>
        <p:spPr bwMode="auto">
          <a:xfrm>
            <a:off x="539750" y="646113"/>
            <a:ext cx="73446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●医療の記録</a:t>
            </a:r>
          </a:p>
        </p:txBody>
      </p:sp>
      <p:sp>
        <p:nvSpPr>
          <p:cNvPr id="6" name="テキスト ボックス 5"/>
          <p:cNvSpPr txBox="1">
            <a:spLocks noChangeArrowheads="1"/>
          </p:cNvSpPr>
          <p:nvPr/>
        </p:nvSpPr>
        <p:spPr bwMode="auto">
          <a:xfrm>
            <a:off x="5364088" y="2132856"/>
            <a:ext cx="302433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t>医療機関の受診の記録。</a:t>
            </a:r>
            <a:endParaRPr lang="en-US" altLang="ja-JP" sz="2000" dirty="0"/>
          </a:p>
          <a:p>
            <a:pPr eaLnBrk="1" hangingPunct="1">
              <a:spcBef>
                <a:spcPct val="0"/>
              </a:spcBef>
              <a:buFontTx/>
              <a:buNone/>
            </a:pPr>
            <a:endParaRPr lang="en-US" altLang="ja-JP" sz="2000" dirty="0"/>
          </a:p>
          <a:p>
            <a:pPr eaLnBrk="1" hangingPunct="1">
              <a:spcBef>
                <a:spcPct val="0"/>
              </a:spcBef>
              <a:buFontTx/>
              <a:buNone/>
            </a:pPr>
            <a:r>
              <a:rPr lang="ja-JP" altLang="en-US" sz="2000" dirty="0"/>
              <a:t>残しておくことで、年金申請時に役に立ちますよ！</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9333"/>
            <a:ext cx="4970711" cy="4826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331265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otalTime>384</TotalTime>
  <Words>1397</Words>
  <PresentationFormat>画面に合わせる (4:3)</PresentationFormat>
  <Paragraphs>209</Paragraphs>
  <Slides>30</Slides>
  <Notes>0</Notes>
  <HiddenSlides>0</HiddenSlides>
  <MMClips>0</MMClips>
  <ScaleCrop>false</ScaleCrop>
  <HeadingPairs>
    <vt:vector baseType="variant" size="6">
      <vt:variant>
        <vt:lpstr>使用されているフォント</vt:lpstr>
      </vt:variant>
      <vt:variant>
        <vt:i4>7</vt:i4>
      </vt:variant>
      <vt:variant>
        <vt:lpstr>テーマ</vt:lpstr>
      </vt:variant>
      <vt:variant>
        <vt:i4>1</vt:i4>
      </vt:variant>
      <vt:variant>
        <vt:lpstr>スライド タイトル</vt:lpstr>
      </vt:variant>
      <vt:variant>
        <vt:i4>30</vt:i4>
      </vt:variant>
    </vt:vector>
  </HeadingPairs>
  <TitlesOfParts>
    <vt:vector baseType="lpstr" size="38">
      <vt:lpstr>HGS創英角ﾎﾟｯﾌﾟ体</vt:lpstr>
      <vt:lpstr>HG丸ｺﾞｼｯｸM-PRO</vt:lpstr>
      <vt:lpstr>ＭＳ Ｐゴシック</vt:lpstr>
      <vt:lpstr>ＭＳ 明朝</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cp:lastPrinted>2024-07-05T07:19:21Z</cp:lastPrinted>
  <dcterms:created xsi:type="dcterms:W3CDTF">2017-01-28T00:08:54Z</dcterms:created>
  <dcterms:modified xsi:type="dcterms:W3CDTF">2024-10-02T00:21:31Z</dcterms:modified>
</cp:coreProperties>
</file>